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6" r:id="rId11"/>
    <p:sldId id="264" r:id="rId12"/>
    <p:sldId id="267" r:id="rId13"/>
    <p:sldId id="268" r:id="rId14"/>
    <p:sldId id="269" r:id="rId15"/>
    <p:sldId id="271" r:id="rId16"/>
    <p:sldId id="270" r:id="rId17"/>
    <p:sldId id="29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6" r:id="rId34"/>
    <p:sldId id="288" r:id="rId35"/>
    <p:sldId id="289" r:id="rId36"/>
    <p:sldId id="29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D692F9-EC74-41DC-8295-5BA9EB045815}" v="2" dt="2021-03-05T14:55:37.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C29B52-681D-4F00-AE5C-5F4386D02448}"/>
              </a:ext>
            </a:extLst>
          </p:cNvPr>
          <p:cNvSpPr>
            <a:spLocks noGrp="1"/>
          </p:cNvSpPr>
          <p:nvPr>
            <p:ph type="ctrTitle"/>
          </p:nvPr>
        </p:nvSpPr>
        <p:spPr>
          <a:xfrm>
            <a:off x="2589213" y="1924049"/>
            <a:ext cx="8915399" cy="1586507"/>
          </a:xfrm>
        </p:spPr>
        <p:txBody>
          <a:bodyPr>
            <a:normAutofit fontScale="90000"/>
          </a:bodyPr>
          <a:lstStyle/>
          <a:p>
            <a:r>
              <a:rPr kumimoji="1" lang="ja-JP" altLang="en-US" dirty="0"/>
              <a:t>青井硝子裁判の争点について</a:t>
            </a:r>
          </a:p>
        </p:txBody>
      </p:sp>
      <p:sp>
        <p:nvSpPr>
          <p:cNvPr id="3" name="字幕 2">
            <a:extLst>
              <a:ext uri="{FF2B5EF4-FFF2-40B4-BE49-F238E27FC236}">
                <a16:creationId xmlns:a16="http://schemas.microsoft.com/office/drawing/2014/main" id="{DBF1835D-2E9C-4E97-BBA1-91221480264D}"/>
              </a:ext>
            </a:extLst>
          </p:cNvPr>
          <p:cNvSpPr>
            <a:spLocks noGrp="1"/>
          </p:cNvSpPr>
          <p:nvPr>
            <p:ph type="subTitle" idx="1"/>
          </p:nvPr>
        </p:nvSpPr>
        <p:spPr/>
        <p:txBody>
          <a:bodyPr/>
          <a:lstStyle/>
          <a:p>
            <a:pPr algn="ctr"/>
            <a:r>
              <a:rPr kumimoji="1" lang="ja-JP" altLang="en-US" dirty="0"/>
              <a:t>＠京都弁護士会　２０２０年１２月２１日（月）</a:t>
            </a:r>
            <a:endParaRPr kumimoji="1" lang="en-US" altLang="ja-JP" dirty="0"/>
          </a:p>
          <a:p>
            <a:pPr algn="ctr"/>
            <a:r>
              <a:rPr lang="ja-JP" altLang="en-US" dirty="0"/>
              <a:t>主任弁護人　喜久山 大貴</a:t>
            </a:r>
            <a:endParaRPr kumimoji="1" lang="ja-JP" altLang="en-US" dirty="0"/>
          </a:p>
        </p:txBody>
      </p:sp>
    </p:spTree>
    <p:extLst>
      <p:ext uri="{BB962C8B-B14F-4D97-AF65-F5344CB8AC3E}">
        <p14:creationId xmlns:p14="http://schemas.microsoft.com/office/powerpoint/2010/main" val="1421776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D368A7-EB9D-4ADA-896A-99A599FCFB8A}"/>
              </a:ext>
            </a:extLst>
          </p:cNvPr>
          <p:cNvSpPr>
            <a:spLocks noGrp="1"/>
          </p:cNvSpPr>
          <p:nvPr>
            <p:ph type="title"/>
          </p:nvPr>
        </p:nvSpPr>
        <p:spPr/>
        <p:txBody>
          <a:bodyPr/>
          <a:lstStyle/>
          <a:p>
            <a:r>
              <a:rPr kumimoji="1" lang="ja-JP" altLang="en-US" dirty="0"/>
              <a:t>弁護人の反論①</a:t>
            </a:r>
          </a:p>
        </p:txBody>
      </p:sp>
      <p:sp>
        <p:nvSpPr>
          <p:cNvPr id="3" name="コンテンツ プレースホルダー 2">
            <a:extLst>
              <a:ext uri="{FF2B5EF4-FFF2-40B4-BE49-F238E27FC236}">
                <a16:creationId xmlns:a16="http://schemas.microsoft.com/office/drawing/2014/main" id="{915F25AB-4D2B-45DF-BB6E-78F7586D3348}"/>
              </a:ext>
            </a:extLst>
          </p:cNvPr>
          <p:cNvSpPr>
            <a:spLocks noGrp="1"/>
          </p:cNvSpPr>
          <p:nvPr>
            <p:ph idx="1"/>
          </p:nvPr>
        </p:nvSpPr>
        <p:spPr/>
        <p:txBody>
          <a:bodyPr>
            <a:normAutofit/>
          </a:bodyPr>
          <a:lstStyle/>
          <a:p>
            <a:pPr marL="0" indent="0">
              <a:buNone/>
            </a:pPr>
            <a:r>
              <a:rPr kumimoji="1" lang="ja-JP" altLang="en-US" sz="2800" b="1" dirty="0"/>
              <a:t>国際麻薬統制委員会（ＩＮＣＢ）の見解</a:t>
            </a:r>
            <a:endParaRPr kumimoji="1" lang="ja-JP" altLang="en-US" sz="2000" b="1" dirty="0"/>
          </a:p>
          <a:p>
            <a:pPr marL="0" indent="0">
              <a:buNone/>
            </a:pPr>
            <a:endParaRPr kumimoji="1" lang="en-US" altLang="ja-JP" b="1" dirty="0"/>
          </a:p>
          <a:p>
            <a:pPr marL="0" indent="0">
              <a:buNone/>
            </a:pPr>
            <a:r>
              <a:rPr kumimoji="1" lang="ja-JP" altLang="en-US" dirty="0"/>
              <a:t>ＤＭＴが含まれる植物および植物由来の製剤である</a:t>
            </a:r>
            <a:r>
              <a:rPr kumimoji="1" lang="ja-JP" altLang="en-US" sz="2000" b="1" dirty="0"/>
              <a:t>アヤワスカは国際的な統制下にはない</a:t>
            </a:r>
            <a:endParaRPr kumimoji="1" lang="en-US" altLang="ja-JP" sz="2000" b="1" dirty="0"/>
          </a:p>
          <a:p>
            <a:pPr marL="0" indent="0" algn="r">
              <a:buNone/>
            </a:pPr>
            <a:r>
              <a:rPr kumimoji="1" lang="ja-JP" altLang="en-US" dirty="0"/>
              <a:t>（弁７：ＩＮＣＢ年次報告書２０１２年など）</a:t>
            </a:r>
            <a:endParaRPr kumimoji="1" lang="en-US" altLang="ja-JP" dirty="0"/>
          </a:p>
          <a:p>
            <a:pPr marL="0" indent="0">
              <a:buNone/>
            </a:pPr>
            <a:endParaRPr kumimoji="1" lang="en-US" altLang="ja-JP" dirty="0"/>
          </a:p>
          <a:p>
            <a:pPr marL="0" indent="0">
              <a:buNone/>
            </a:pPr>
            <a:r>
              <a:rPr kumimoji="1" lang="ja-JP" altLang="en-US" sz="2000" dirty="0"/>
              <a:t>ＩＮＣＢ＝薬物関連国際条約の実施を目的とする国際連合の準司法機関</a:t>
            </a:r>
            <a:endParaRPr kumimoji="1" lang="en-US" altLang="ja-JP" sz="2000" dirty="0"/>
          </a:p>
          <a:p>
            <a:pPr marL="0" indent="0">
              <a:buNone/>
            </a:pPr>
            <a:r>
              <a:rPr lang="ja-JP" altLang="en-US" sz="2000" dirty="0"/>
              <a:t>条約に批准するため、日本もＤＭＴを規制した</a:t>
            </a:r>
            <a:endParaRPr lang="en-US" altLang="ja-JP" sz="2000" dirty="0"/>
          </a:p>
          <a:p>
            <a:pPr marL="0" indent="0">
              <a:buNone/>
            </a:pPr>
            <a:r>
              <a:rPr lang="ja-JP" altLang="en-US" sz="2000" dirty="0"/>
              <a:t>→ＩＮＣＢ見解は参考にされるべき</a:t>
            </a:r>
            <a:endParaRPr lang="en-US" altLang="ja-JP" sz="2000" dirty="0"/>
          </a:p>
        </p:txBody>
      </p:sp>
    </p:spTree>
    <p:extLst>
      <p:ext uri="{BB962C8B-B14F-4D97-AF65-F5344CB8AC3E}">
        <p14:creationId xmlns:p14="http://schemas.microsoft.com/office/powerpoint/2010/main" val="1598827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3634D8-121B-4DB0-925F-EBF53248C03F}"/>
              </a:ext>
            </a:extLst>
          </p:cNvPr>
          <p:cNvSpPr>
            <a:spLocks noGrp="1"/>
          </p:cNvSpPr>
          <p:nvPr>
            <p:ph type="title"/>
          </p:nvPr>
        </p:nvSpPr>
        <p:spPr/>
        <p:txBody>
          <a:bodyPr/>
          <a:lstStyle/>
          <a:p>
            <a:r>
              <a:rPr kumimoji="1" lang="ja-JP" altLang="en-US" dirty="0"/>
              <a:t>弁護人の反論②</a:t>
            </a:r>
          </a:p>
        </p:txBody>
      </p:sp>
      <p:sp>
        <p:nvSpPr>
          <p:cNvPr id="3" name="コンテンツ プレースホルダー 2">
            <a:extLst>
              <a:ext uri="{FF2B5EF4-FFF2-40B4-BE49-F238E27FC236}">
                <a16:creationId xmlns:a16="http://schemas.microsoft.com/office/drawing/2014/main" id="{44BF85F8-C833-4CBF-9A12-0D006571A544}"/>
              </a:ext>
            </a:extLst>
          </p:cNvPr>
          <p:cNvSpPr>
            <a:spLocks noGrp="1"/>
          </p:cNvSpPr>
          <p:nvPr>
            <p:ph idx="1"/>
          </p:nvPr>
        </p:nvSpPr>
        <p:spPr/>
        <p:txBody>
          <a:bodyPr/>
          <a:lstStyle/>
          <a:p>
            <a:pPr marL="0" indent="0">
              <a:buNone/>
            </a:pPr>
            <a:r>
              <a:rPr lang="ja-JP" altLang="en-US" sz="2400" dirty="0"/>
              <a:t>麻薬以外の物から麻薬を作り出す「製造」には化学的変化が必要</a:t>
            </a:r>
            <a:endParaRPr lang="en-US" altLang="ja-JP" sz="2400" dirty="0"/>
          </a:p>
          <a:p>
            <a:pPr marL="0" indent="0" algn="r">
              <a:buNone/>
            </a:pPr>
            <a:r>
              <a:rPr kumimoji="1" lang="ja-JP" altLang="en-US" dirty="0"/>
              <a:t>（大コンメンタール</a:t>
            </a:r>
            <a:r>
              <a:rPr kumimoji="1" lang="en-US" altLang="ja-JP" dirty="0"/>
              <a:t>Ⅰ</a:t>
            </a:r>
            <a:r>
              <a:rPr kumimoji="1" lang="ja-JP" altLang="en-US" dirty="0"/>
              <a:t>薬物五法）</a:t>
            </a:r>
            <a:endParaRPr kumimoji="1"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kumimoji="1" lang="zh-TW" altLang="en-US" dirty="0">
                <a:latin typeface="メイリオ" panose="020B0604030504040204" pitchFamily="50" charset="-128"/>
                <a:ea typeface="メイリオ" panose="020B0604030504040204" pitchFamily="50" charset="-128"/>
              </a:rPr>
              <a:t>厚生省薬務局麻薬課</a:t>
            </a:r>
            <a:r>
              <a:rPr lang="ja-JP" altLang="en-US" dirty="0">
                <a:latin typeface="メイリオ" panose="020B0604030504040204" pitchFamily="50" charset="-128"/>
                <a:ea typeface="メイリオ" panose="020B0604030504040204" pitchFamily="50" charset="-128"/>
              </a:rPr>
              <a:t>が執筆している法律の逐条解説書</a:t>
            </a: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「水で煮出す」という単純な加工を製造とは考えていなかったはず</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5211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246209-B451-4035-9C48-23A98712288A}"/>
              </a:ext>
            </a:extLst>
          </p:cNvPr>
          <p:cNvSpPr>
            <a:spLocks noGrp="1"/>
          </p:cNvSpPr>
          <p:nvPr>
            <p:ph type="title"/>
          </p:nvPr>
        </p:nvSpPr>
        <p:spPr/>
        <p:txBody>
          <a:bodyPr/>
          <a:lstStyle/>
          <a:p>
            <a:r>
              <a:rPr kumimoji="1" lang="ja-JP" altLang="en-US" dirty="0"/>
              <a:t>弁護人の反論③</a:t>
            </a:r>
          </a:p>
        </p:txBody>
      </p:sp>
      <p:sp>
        <p:nvSpPr>
          <p:cNvPr id="3" name="コンテンツ プレースホルダー 2">
            <a:extLst>
              <a:ext uri="{FF2B5EF4-FFF2-40B4-BE49-F238E27FC236}">
                <a16:creationId xmlns:a16="http://schemas.microsoft.com/office/drawing/2014/main" id="{CC8F4C40-B385-4891-9F58-2AAA18CC898F}"/>
              </a:ext>
            </a:extLst>
          </p:cNvPr>
          <p:cNvSpPr>
            <a:spLocks noGrp="1"/>
          </p:cNvSpPr>
          <p:nvPr>
            <p:ph idx="1"/>
          </p:nvPr>
        </p:nvSpPr>
        <p:spPr/>
        <p:txBody>
          <a:bodyPr>
            <a:normAutofit/>
          </a:bodyPr>
          <a:lstStyle/>
          <a:p>
            <a:pPr marL="0" indent="0">
              <a:buNone/>
            </a:pPr>
            <a:r>
              <a:rPr kumimoji="1" lang="ja-JP" altLang="en-US" sz="2800" b="1" dirty="0"/>
              <a:t>明確性の原則に反する（罪刑法定主義違反）</a:t>
            </a:r>
            <a:endParaRPr kumimoji="1" lang="en-US" altLang="ja-JP" sz="2800" b="1" dirty="0"/>
          </a:p>
          <a:p>
            <a:pPr marL="0" indent="0">
              <a:buNone/>
            </a:pPr>
            <a:endParaRPr lang="en-US" altLang="ja-JP" sz="2400" dirty="0"/>
          </a:p>
          <a:p>
            <a:pPr marL="0" indent="0">
              <a:buNone/>
            </a:pPr>
            <a:r>
              <a:rPr kumimoji="1" lang="ja-JP" altLang="en-US" sz="2400" dirty="0"/>
              <a:t>刑罰法規があいまい不明確なら無効（憲法３１条：罪刑法定主義）</a:t>
            </a:r>
            <a:endParaRPr kumimoji="1" lang="en-US" altLang="ja-JP" sz="2400" dirty="0"/>
          </a:p>
          <a:p>
            <a:pPr marL="0" indent="0">
              <a:buNone/>
            </a:pPr>
            <a:r>
              <a:rPr lang="ja-JP" altLang="en-US" sz="2400" dirty="0"/>
              <a:t>　∵恣意的な処罰を防止、できるだけ自由を保障</a:t>
            </a:r>
            <a:endParaRPr lang="en-US" altLang="ja-JP" sz="2400" dirty="0"/>
          </a:p>
          <a:p>
            <a:pPr marL="0" indent="0">
              <a:buNone/>
            </a:pPr>
            <a:endParaRPr kumimoji="1" lang="ja-JP" altLang="en-US" sz="2400" dirty="0"/>
          </a:p>
        </p:txBody>
      </p:sp>
    </p:spTree>
    <p:extLst>
      <p:ext uri="{BB962C8B-B14F-4D97-AF65-F5344CB8AC3E}">
        <p14:creationId xmlns:p14="http://schemas.microsoft.com/office/powerpoint/2010/main" val="3138650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FB98D8-FBD6-4A35-B3A8-C343E9C758A1}"/>
              </a:ext>
            </a:extLst>
          </p:cNvPr>
          <p:cNvSpPr>
            <a:spLocks noGrp="1"/>
          </p:cNvSpPr>
          <p:nvPr>
            <p:ph type="title"/>
          </p:nvPr>
        </p:nvSpPr>
        <p:spPr/>
        <p:txBody>
          <a:bodyPr/>
          <a:lstStyle/>
          <a:p>
            <a:r>
              <a:rPr kumimoji="1" lang="ja-JP" altLang="en-US" dirty="0"/>
              <a:t>弁護人の反論③</a:t>
            </a:r>
          </a:p>
        </p:txBody>
      </p:sp>
      <p:sp>
        <p:nvSpPr>
          <p:cNvPr id="3" name="コンテンツ プレースホルダー 2">
            <a:extLst>
              <a:ext uri="{FF2B5EF4-FFF2-40B4-BE49-F238E27FC236}">
                <a16:creationId xmlns:a16="http://schemas.microsoft.com/office/drawing/2014/main" id="{53398CB9-65C3-46C8-86ED-9554310553AF}"/>
              </a:ext>
            </a:extLst>
          </p:cNvPr>
          <p:cNvSpPr>
            <a:spLocks noGrp="1"/>
          </p:cNvSpPr>
          <p:nvPr>
            <p:ph idx="1"/>
          </p:nvPr>
        </p:nvSpPr>
        <p:spPr/>
        <p:txBody>
          <a:bodyPr/>
          <a:lstStyle/>
          <a:p>
            <a:pPr marL="0" indent="0">
              <a:buNone/>
            </a:pPr>
            <a:endParaRPr lang="en-US" altLang="ja-JP" dirty="0"/>
          </a:p>
          <a:p>
            <a:pPr marL="0" indent="0">
              <a:buNone/>
            </a:pPr>
            <a:r>
              <a:rPr kumimoji="1" lang="ja-JP" altLang="en-US" sz="2800" dirty="0"/>
              <a:t>ヒトの血液</a:t>
            </a:r>
            <a:r>
              <a:rPr kumimoji="1" lang="ja-JP" altLang="en-US" sz="2400" dirty="0"/>
              <a:t>、</a:t>
            </a:r>
            <a:r>
              <a:rPr kumimoji="1" lang="ja-JP" altLang="en-US" sz="2800" dirty="0"/>
              <a:t>尿</a:t>
            </a:r>
            <a:r>
              <a:rPr kumimoji="1" lang="ja-JP" altLang="en-US" sz="2400" dirty="0"/>
              <a:t>、ベルガモットなどの柑橘類の果汁や葉を用いた</a:t>
            </a:r>
            <a:r>
              <a:rPr kumimoji="1" lang="ja-JP" altLang="en-US" sz="2800" dirty="0"/>
              <a:t>飲料</a:t>
            </a:r>
            <a:r>
              <a:rPr kumimoji="1" lang="ja-JP" altLang="en-US" sz="2400" dirty="0"/>
              <a:t>は「ＤＭＴを含有する水溶液」になるが</a:t>
            </a:r>
            <a:r>
              <a:rPr kumimoji="1" lang="ja-JP" altLang="en-US" sz="2800" u="sng" dirty="0"/>
              <a:t>麻薬とされていない</a:t>
            </a:r>
            <a:endParaRPr kumimoji="1" lang="en-US" altLang="ja-JP" sz="2400" u="sng" dirty="0"/>
          </a:p>
          <a:p>
            <a:pPr marL="0" indent="0">
              <a:buNone/>
            </a:pPr>
            <a:endParaRPr lang="en-US" altLang="ja-JP" sz="2400" dirty="0"/>
          </a:p>
          <a:p>
            <a:pPr marL="0" indent="0">
              <a:buNone/>
            </a:pPr>
            <a:r>
              <a:rPr kumimoji="1" lang="ja-JP" altLang="en-US" sz="2400" dirty="0"/>
              <a:t>「ＤＭＴを含有する水溶液」の中に麻薬と麻薬ではないものがあるなら、どこで線引きされるのかはまったく明らかではない</a:t>
            </a:r>
          </a:p>
        </p:txBody>
      </p:sp>
    </p:spTree>
    <p:extLst>
      <p:ext uri="{BB962C8B-B14F-4D97-AF65-F5344CB8AC3E}">
        <p14:creationId xmlns:p14="http://schemas.microsoft.com/office/powerpoint/2010/main" val="1599686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8A8976-1638-4BD8-B7E7-3621E7313B69}"/>
              </a:ext>
            </a:extLst>
          </p:cNvPr>
          <p:cNvSpPr>
            <a:spLocks noGrp="1"/>
          </p:cNvSpPr>
          <p:nvPr>
            <p:ph type="title"/>
          </p:nvPr>
        </p:nvSpPr>
        <p:spPr/>
        <p:txBody>
          <a:bodyPr/>
          <a:lstStyle/>
          <a:p>
            <a:r>
              <a:rPr kumimoji="1" lang="ja-JP" altLang="en-US" dirty="0"/>
              <a:t>弁護人の反論③</a:t>
            </a:r>
          </a:p>
        </p:txBody>
      </p:sp>
      <p:sp>
        <p:nvSpPr>
          <p:cNvPr id="3" name="コンテンツ プレースホルダー 2">
            <a:extLst>
              <a:ext uri="{FF2B5EF4-FFF2-40B4-BE49-F238E27FC236}">
                <a16:creationId xmlns:a16="http://schemas.microsoft.com/office/drawing/2014/main" id="{1AA83E9F-822E-4FB7-9735-404082F5268A}"/>
              </a:ext>
            </a:extLst>
          </p:cNvPr>
          <p:cNvSpPr>
            <a:spLocks noGrp="1"/>
          </p:cNvSpPr>
          <p:nvPr>
            <p:ph idx="1"/>
          </p:nvPr>
        </p:nvSpPr>
        <p:spPr/>
        <p:txBody>
          <a:bodyPr>
            <a:normAutofit/>
          </a:bodyPr>
          <a:lstStyle/>
          <a:p>
            <a:pPr marL="0" indent="0">
              <a:buNone/>
            </a:pPr>
            <a:r>
              <a:rPr kumimoji="1" lang="ja-JP" altLang="en-US" sz="2400" dirty="0"/>
              <a:t>ヤマハギ茶（ハギワスカ）もＤＭＴを含むお茶</a:t>
            </a:r>
            <a:endParaRPr kumimoji="1" lang="en-US" altLang="ja-JP" sz="2400" dirty="0"/>
          </a:p>
          <a:p>
            <a:pPr marL="0" indent="0">
              <a:buNone/>
            </a:pPr>
            <a:endParaRPr lang="en-US" altLang="ja-JP" sz="2400" dirty="0"/>
          </a:p>
          <a:p>
            <a:pPr marL="0" indent="0">
              <a:buNone/>
            </a:pPr>
            <a:r>
              <a:rPr lang="ja-JP" altLang="en-US" sz="2000" dirty="0"/>
              <a:t>しかし</a:t>
            </a:r>
            <a:endParaRPr lang="en-US" altLang="ja-JP" sz="2000" dirty="0"/>
          </a:p>
          <a:p>
            <a:pPr marL="0" indent="0">
              <a:buNone/>
            </a:pPr>
            <a:r>
              <a:rPr lang="ja-JP" altLang="en-US" sz="2000" dirty="0"/>
              <a:t>　　長野県庁健康福祉部薬事管理課は、</a:t>
            </a:r>
            <a:endParaRPr lang="en-US" altLang="ja-JP" sz="2000" dirty="0"/>
          </a:p>
          <a:p>
            <a:pPr marL="0" indent="0">
              <a:buNone/>
            </a:pPr>
            <a:r>
              <a:rPr lang="ja-JP" altLang="en-US" sz="2000" dirty="0"/>
              <a:t>　　「婦人病のめまい、のぼせ」に対処するために飲用することを紹介</a:t>
            </a:r>
            <a:endParaRPr lang="en-US" altLang="ja-JP" sz="2000" dirty="0"/>
          </a:p>
          <a:p>
            <a:pPr marL="0" indent="0">
              <a:buNone/>
            </a:pPr>
            <a:r>
              <a:rPr kumimoji="1" lang="ja-JP" altLang="en-US" sz="2000" dirty="0"/>
              <a:t>　　古くから日本でヤマハギ茶を飲む文化が存在</a:t>
            </a:r>
            <a:endParaRPr kumimoji="1" lang="en-US" altLang="ja-JP" sz="2000" dirty="0"/>
          </a:p>
          <a:p>
            <a:pPr marL="0" indent="0" algn="r">
              <a:buNone/>
            </a:pPr>
            <a:r>
              <a:rPr lang="ja-JP" altLang="en-US" sz="2000" dirty="0"/>
              <a:t>（</a:t>
            </a:r>
            <a:r>
              <a:rPr kumimoji="1" lang="ja-JP" altLang="en-US" sz="2000" dirty="0"/>
              <a:t>落合雪野</a:t>
            </a:r>
            <a:r>
              <a:rPr kumimoji="1" lang="en-US" altLang="ja-JP" sz="2000" dirty="0"/>
              <a:t>(2013)</a:t>
            </a:r>
            <a:r>
              <a:rPr kumimoji="1" lang="ja-JP" altLang="en-US" sz="2000" dirty="0"/>
              <a:t>「茶外の茶  嗜好品と医薬品のはざまで」）</a:t>
            </a:r>
          </a:p>
        </p:txBody>
      </p:sp>
    </p:spTree>
    <p:extLst>
      <p:ext uri="{BB962C8B-B14F-4D97-AF65-F5344CB8AC3E}">
        <p14:creationId xmlns:p14="http://schemas.microsoft.com/office/powerpoint/2010/main" val="2305697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AE5A17-023B-47AF-8026-9607977F9ED7}"/>
              </a:ext>
            </a:extLst>
          </p:cNvPr>
          <p:cNvSpPr>
            <a:spLocks noGrp="1"/>
          </p:cNvSpPr>
          <p:nvPr>
            <p:ph type="title"/>
          </p:nvPr>
        </p:nvSpPr>
        <p:spPr/>
        <p:txBody>
          <a:bodyPr/>
          <a:lstStyle/>
          <a:p>
            <a:r>
              <a:rPr kumimoji="1" lang="ja-JP" altLang="en-US" dirty="0"/>
              <a:t>検察官の再反論？</a:t>
            </a:r>
            <a:r>
              <a:rPr kumimoji="1" lang="ja-JP" altLang="en-US" sz="2800" dirty="0"/>
              <a:t>（反論③に対し）</a:t>
            </a:r>
            <a:endParaRPr kumimoji="1" lang="ja-JP" altLang="en-US" dirty="0"/>
          </a:p>
        </p:txBody>
      </p:sp>
      <p:sp>
        <p:nvSpPr>
          <p:cNvPr id="3" name="コンテンツ プレースホルダー 2">
            <a:extLst>
              <a:ext uri="{FF2B5EF4-FFF2-40B4-BE49-F238E27FC236}">
                <a16:creationId xmlns:a16="http://schemas.microsoft.com/office/drawing/2014/main" id="{398F7E33-1609-46F8-80B4-9FE6085E97BC}"/>
              </a:ext>
            </a:extLst>
          </p:cNvPr>
          <p:cNvSpPr>
            <a:spLocks noGrp="1"/>
          </p:cNvSpPr>
          <p:nvPr>
            <p:ph idx="1"/>
          </p:nvPr>
        </p:nvSpPr>
        <p:spPr/>
        <p:txBody>
          <a:bodyPr/>
          <a:lstStyle/>
          <a:p>
            <a:pPr marL="0" indent="0">
              <a:buNone/>
            </a:pPr>
            <a:r>
              <a:rPr kumimoji="1" lang="ja-JP" altLang="en-US" dirty="0"/>
              <a:t>一応は紹介するが・・・再反論になっていない</a:t>
            </a:r>
            <a:endParaRPr kumimoji="1" lang="en-US" altLang="ja-JP" dirty="0"/>
          </a:p>
          <a:p>
            <a:pPr marL="0" indent="0">
              <a:buNone/>
            </a:pPr>
            <a:endParaRPr kumimoji="1" lang="en-US" altLang="ja-JP" dirty="0"/>
          </a:p>
          <a:p>
            <a:pPr marL="0" indent="0">
              <a:buNone/>
            </a:pPr>
            <a:r>
              <a:rPr kumimoji="1" lang="ja-JP" altLang="en-US" dirty="0"/>
              <a:t>アカシア茶やミモザ茶は、</a:t>
            </a:r>
            <a:endParaRPr kumimoji="1" lang="en-US" altLang="ja-JP" dirty="0"/>
          </a:p>
          <a:p>
            <a:pPr marL="0" indent="0">
              <a:buNone/>
            </a:pPr>
            <a:r>
              <a:rPr kumimoji="1" lang="ja-JP" altLang="en-US" sz="2000" u="sng" dirty="0"/>
              <a:t>ＤＭＴを体内に取り込み、その薬効を享受するために作出されるもの</a:t>
            </a:r>
            <a:endParaRPr kumimoji="1" lang="en-US" altLang="ja-JP" sz="2000" u="sng" dirty="0"/>
          </a:p>
          <a:p>
            <a:pPr marL="0" indent="0">
              <a:buNone/>
            </a:pPr>
            <a:r>
              <a:rPr lang="ja-JP" altLang="en-US" dirty="0"/>
              <a:t>であり、それを</a:t>
            </a:r>
            <a:r>
              <a:rPr kumimoji="1" lang="ja-JP" altLang="en-US" dirty="0"/>
              <a:t>麻薬として処罰しても明確性の原則に反しない</a:t>
            </a:r>
            <a:endParaRPr kumimoji="1" lang="en-US" altLang="ja-JP" dirty="0"/>
          </a:p>
          <a:p>
            <a:pPr marL="0" indent="0">
              <a:buNone/>
            </a:pPr>
            <a:endParaRPr kumimoji="1" lang="en-US" altLang="ja-JP" dirty="0"/>
          </a:p>
          <a:p>
            <a:pPr marL="0" indent="0">
              <a:buNone/>
            </a:pPr>
            <a:r>
              <a:rPr kumimoji="1" lang="ja-JP" altLang="en-US" dirty="0"/>
              <a:t>血液や尿、柑橘類の飲料などとはＤＭＴの濃度も異なっていると推定できる</a:t>
            </a:r>
          </a:p>
          <a:p>
            <a:pPr marL="0" indent="0" algn="r">
              <a:buNone/>
            </a:pPr>
            <a:r>
              <a:rPr kumimoji="1" lang="ja-JP" altLang="en-US" dirty="0"/>
              <a:t>（１０／６　検察官意見書）</a:t>
            </a:r>
          </a:p>
          <a:p>
            <a:endParaRPr kumimoji="1" lang="ja-JP" altLang="en-US" dirty="0"/>
          </a:p>
        </p:txBody>
      </p:sp>
    </p:spTree>
    <p:extLst>
      <p:ext uri="{BB962C8B-B14F-4D97-AF65-F5344CB8AC3E}">
        <p14:creationId xmlns:p14="http://schemas.microsoft.com/office/powerpoint/2010/main" val="333970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1971EA-53B5-4947-8A6C-0A5844CC2A6B}"/>
              </a:ext>
            </a:extLst>
          </p:cNvPr>
          <p:cNvSpPr>
            <a:spLocks noGrp="1"/>
          </p:cNvSpPr>
          <p:nvPr>
            <p:ph type="title"/>
          </p:nvPr>
        </p:nvSpPr>
        <p:spPr/>
        <p:txBody>
          <a:bodyPr/>
          <a:lstStyle/>
          <a:p>
            <a:r>
              <a:rPr lang="ja-JP" altLang="en-US" dirty="0"/>
              <a:t>それでも麻薬と判断された場合</a:t>
            </a:r>
            <a:endParaRPr kumimoji="1" lang="ja-JP" altLang="en-US" dirty="0"/>
          </a:p>
        </p:txBody>
      </p:sp>
      <p:sp>
        <p:nvSpPr>
          <p:cNvPr id="3" name="コンテンツ プレースホルダー 2">
            <a:extLst>
              <a:ext uri="{FF2B5EF4-FFF2-40B4-BE49-F238E27FC236}">
                <a16:creationId xmlns:a16="http://schemas.microsoft.com/office/drawing/2014/main" id="{DEB2DAB4-FEB0-4FF4-A96E-FB8AAE8A65F0}"/>
              </a:ext>
            </a:extLst>
          </p:cNvPr>
          <p:cNvSpPr>
            <a:spLocks noGrp="1"/>
          </p:cNvSpPr>
          <p:nvPr>
            <p:ph idx="1"/>
          </p:nvPr>
        </p:nvSpPr>
        <p:spPr/>
        <p:txBody>
          <a:bodyPr/>
          <a:lstStyle/>
          <a:p>
            <a:pPr marL="0" indent="0">
              <a:buNone/>
            </a:pPr>
            <a:r>
              <a:rPr kumimoji="1" lang="ja-JP" altLang="en-US" sz="2400" b="1" dirty="0"/>
              <a:t>宗教的行為であり、違法性阻却される</a:t>
            </a:r>
            <a:endParaRPr kumimoji="1" lang="en-US" altLang="ja-JP" sz="2400" b="1" dirty="0"/>
          </a:p>
          <a:p>
            <a:pPr marL="0" indent="0">
              <a:buNone/>
            </a:pPr>
            <a:r>
              <a:rPr kumimoji="1" lang="ja-JP" altLang="en-US" dirty="0"/>
              <a:t>真摯かつ正当な宗教的行為であること、相当な手段方法であることが必要</a:t>
            </a:r>
            <a:endParaRPr kumimoji="1" lang="en-US" altLang="ja-JP" dirty="0"/>
          </a:p>
          <a:p>
            <a:pPr marL="0" indent="0">
              <a:buNone/>
            </a:pPr>
            <a:endParaRPr lang="en-US" altLang="ja-JP" dirty="0"/>
          </a:p>
          <a:p>
            <a:pPr marL="0" indent="0">
              <a:buNone/>
            </a:pPr>
            <a:r>
              <a:rPr kumimoji="1" lang="ja-JP" altLang="en-US" dirty="0"/>
              <a:t>アカシア茶やミモザ茶を飲み、他人に勧めていたのは</a:t>
            </a:r>
            <a:endParaRPr kumimoji="1" lang="en-US" altLang="ja-JP" dirty="0"/>
          </a:p>
          <a:p>
            <a:pPr marL="0" indent="0">
              <a:buNone/>
            </a:pPr>
            <a:r>
              <a:rPr kumimoji="1" lang="ja-JP" altLang="en-US" dirty="0"/>
              <a:t>サイコアクティブ体験を通じ、</a:t>
            </a:r>
            <a:r>
              <a:rPr kumimoji="1" lang="ja-JP" altLang="en-US" sz="2000" b="1" dirty="0"/>
              <a:t>精霊と出会い、世界のあり方を再認識する、精神疾患を治療するというシャーマニズムの宗教儀式として</a:t>
            </a:r>
            <a:r>
              <a:rPr kumimoji="1" lang="ja-JP" altLang="en-US" dirty="0"/>
              <a:t>行っていた</a:t>
            </a:r>
            <a:endParaRPr kumimoji="1" lang="en-US" altLang="ja-JP" dirty="0"/>
          </a:p>
          <a:p>
            <a:pPr marL="0" indent="0">
              <a:buNone/>
            </a:pPr>
            <a:endParaRPr kumimoji="1" lang="ja-JP" altLang="en-US" dirty="0"/>
          </a:p>
          <a:p>
            <a:pPr marL="0" indent="0">
              <a:buNone/>
            </a:pPr>
            <a:r>
              <a:rPr kumimoji="1" lang="ja-JP" altLang="en-US" dirty="0"/>
              <a:t>ヒーリングと合わせて精霊のもとに導いて心の傷を癒す（お茶会で実践中）</a:t>
            </a:r>
          </a:p>
          <a:p>
            <a:pPr marL="0" indent="0">
              <a:buNone/>
            </a:pPr>
            <a:endParaRPr kumimoji="1" lang="ja-JP" altLang="en-US" dirty="0"/>
          </a:p>
        </p:txBody>
      </p:sp>
    </p:spTree>
    <p:extLst>
      <p:ext uri="{BB962C8B-B14F-4D97-AF65-F5344CB8AC3E}">
        <p14:creationId xmlns:p14="http://schemas.microsoft.com/office/powerpoint/2010/main" val="14969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DE90BE-B4A2-4707-B419-5CD0B382ABEE}"/>
              </a:ext>
            </a:extLst>
          </p:cNvPr>
          <p:cNvSpPr>
            <a:spLocks noGrp="1"/>
          </p:cNvSpPr>
          <p:nvPr>
            <p:ph type="title"/>
          </p:nvPr>
        </p:nvSpPr>
        <p:spPr/>
        <p:txBody>
          <a:bodyPr/>
          <a:lstStyle/>
          <a:p>
            <a:r>
              <a:rPr kumimoji="1" lang="ja-JP" altLang="en-US" sz="3600" b="1" dirty="0"/>
              <a:t>宗教的行為として無罪とした国も</a:t>
            </a:r>
            <a:br>
              <a:rPr kumimoji="1" lang="en-US" altLang="ja-JP" sz="3600" b="1" dirty="0"/>
            </a:br>
            <a:endParaRPr kumimoji="1" lang="ja-JP" altLang="en-US" dirty="0"/>
          </a:p>
        </p:txBody>
      </p:sp>
      <p:sp>
        <p:nvSpPr>
          <p:cNvPr id="3" name="コンテンツ プレースホルダー 2">
            <a:extLst>
              <a:ext uri="{FF2B5EF4-FFF2-40B4-BE49-F238E27FC236}">
                <a16:creationId xmlns:a16="http://schemas.microsoft.com/office/drawing/2014/main" id="{72B46E7A-E7E5-44F6-80CD-451F4B257778}"/>
              </a:ext>
            </a:extLst>
          </p:cNvPr>
          <p:cNvSpPr>
            <a:spLocks noGrp="1"/>
          </p:cNvSpPr>
          <p:nvPr>
            <p:ph idx="1"/>
          </p:nvPr>
        </p:nvSpPr>
        <p:spPr/>
        <p:txBody>
          <a:bodyPr/>
          <a:lstStyle/>
          <a:p>
            <a:pPr marL="0" indent="0">
              <a:buNone/>
            </a:pPr>
            <a:r>
              <a:rPr kumimoji="1" lang="ja-JP" altLang="en-US" sz="2000" b="1" dirty="0"/>
              <a:t>オランダ</a:t>
            </a:r>
            <a:endParaRPr kumimoji="1" lang="en-US" altLang="ja-JP" sz="2000" b="1" dirty="0"/>
          </a:p>
          <a:p>
            <a:pPr marL="0" indent="0">
              <a:buNone/>
            </a:pPr>
            <a:r>
              <a:rPr kumimoji="1" lang="ja-JP" altLang="en-US" dirty="0"/>
              <a:t>アムステルダム地方裁判所２００１年５月２１日判決</a:t>
            </a:r>
            <a:endParaRPr kumimoji="1" lang="en-US" altLang="ja-JP" dirty="0"/>
          </a:p>
          <a:p>
            <a:pPr marL="0" indent="0">
              <a:buNone/>
            </a:pPr>
            <a:r>
              <a:rPr kumimoji="1" lang="ja-JP" altLang="en-US" dirty="0"/>
              <a:t>ＤＭＴはアヘン法で規制されているが、サント・ダイミ教会の宗教的な文脈でアヤワスカを飲むことは、公衆衛生に重大なリスクを伴うものではない</a:t>
            </a:r>
            <a:endParaRPr kumimoji="1" lang="en-US" altLang="ja-JP" dirty="0"/>
          </a:p>
          <a:p>
            <a:pPr marL="0" indent="0">
              <a:buNone/>
            </a:pPr>
            <a:endParaRPr lang="en-US" altLang="ja-JP" dirty="0"/>
          </a:p>
          <a:p>
            <a:pPr marL="0" indent="0">
              <a:buNone/>
            </a:pPr>
            <a:r>
              <a:rPr kumimoji="1" lang="ja-JP" altLang="en-US" sz="2000" b="1" dirty="0"/>
              <a:t>アメリカ</a:t>
            </a:r>
            <a:endParaRPr kumimoji="1" lang="en-US" altLang="ja-JP" sz="2000" b="1" dirty="0"/>
          </a:p>
          <a:p>
            <a:pPr marL="0" indent="0">
              <a:buNone/>
            </a:pPr>
            <a:r>
              <a:rPr lang="ja-JP" altLang="en-US" dirty="0"/>
              <a:t>連邦最高裁判所２００６年２月２１日決定</a:t>
            </a:r>
            <a:endParaRPr lang="en-US" altLang="ja-JP" dirty="0"/>
          </a:p>
          <a:p>
            <a:pPr marL="0" indent="0">
              <a:buNone/>
            </a:pPr>
            <a:r>
              <a:rPr kumimoji="1" lang="ja-JP" altLang="en-US" dirty="0"/>
              <a:t>ＤＭＴは連邦薬物規制法により規制されているが、害悪がもたらされる危険性が立証されておらず、ＵＤＶによるアヤワスカの使用は宗教の自由回復法に基づく例外にあたる</a:t>
            </a:r>
          </a:p>
        </p:txBody>
      </p:sp>
    </p:spTree>
    <p:extLst>
      <p:ext uri="{BB962C8B-B14F-4D97-AF65-F5344CB8AC3E}">
        <p14:creationId xmlns:p14="http://schemas.microsoft.com/office/powerpoint/2010/main" val="2312908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16271-0E1B-4ADA-A16F-8D5E6C8808CC}"/>
              </a:ext>
            </a:extLst>
          </p:cNvPr>
          <p:cNvSpPr>
            <a:spLocks noGrp="1"/>
          </p:cNvSpPr>
          <p:nvPr>
            <p:ph type="title"/>
          </p:nvPr>
        </p:nvSpPr>
        <p:spPr/>
        <p:txBody>
          <a:bodyPr/>
          <a:lstStyle/>
          <a:p>
            <a:r>
              <a:rPr kumimoji="1" lang="ja-JP" altLang="en-US" dirty="0"/>
              <a:t>アヤワスカの薬効について</a:t>
            </a:r>
          </a:p>
        </p:txBody>
      </p:sp>
      <p:sp>
        <p:nvSpPr>
          <p:cNvPr id="3" name="コンテンツ プレースホルダー 2">
            <a:extLst>
              <a:ext uri="{FF2B5EF4-FFF2-40B4-BE49-F238E27FC236}">
                <a16:creationId xmlns:a16="http://schemas.microsoft.com/office/drawing/2014/main" id="{242A1F2C-F1F1-4548-9DB7-3BAA1D3DC30C}"/>
              </a:ext>
            </a:extLst>
          </p:cNvPr>
          <p:cNvSpPr>
            <a:spLocks noGrp="1"/>
          </p:cNvSpPr>
          <p:nvPr>
            <p:ph idx="1"/>
          </p:nvPr>
        </p:nvSpPr>
        <p:spPr>
          <a:xfrm>
            <a:off x="2589212" y="2771774"/>
            <a:ext cx="8915400" cy="3139447"/>
          </a:xfrm>
        </p:spPr>
        <p:txBody>
          <a:bodyPr/>
          <a:lstStyle/>
          <a:p>
            <a:pPr marL="0" indent="0">
              <a:buNone/>
            </a:pPr>
            <a:r>
              <a:rPr kumimoji="1" lang="ja-JP" altLang="en-US" sz="2400" dirty="0"/>
              <a:t>うつ病や希死念慮に対する劇的な治療効果</a:t>
            </a:r>
            <a:endParaRPr kumimoji="1" lang="en-US" altLang="ja-JP" sz="2400" dirty="0"/>
          </a:p>
          <a:p>
            <a:pPr marL="0" indent="0">
              <a:buNone/>
            </a:pPr>
            <a:endParaRPr kumimoji="1" lang="en-US" altLang="ja-JP" sz="2400" dirty="0"/>
          </a:p>
          <a:p>
            <a:pPr marL="0" indent="0">
              <a:buNone/>
            </a:pPr>
            <a:r>
              <a:rPr kumimoji="1" lang="ja-JP" altLang="en-US" sz="2400" dirty="0"/>
              <a:t>アルコール、ニコチン、コカイン等の薬物依存症を改善</a:t>
            </a:r>
            <a:endParaRPr kumimoji="1" lang="en-US" altLang="ja-JP" sz="2400" dirty="0"/>
          </a:p>
          <a:p>
            <a:pPr marL="0" indent="0">
              <a:buNone/>
            </a:pPr>
            <a:endParaRPr lang="en-US" altLang="ja-JP" sz="2400" dirty="0"/>
          </a:p>
          <a:p>
            <a:pPr marL="0" indent="0">
              <a:buNone/>
            </a:pPr>
            <a:r>
              <a:rPr lang="ja-JP" altLang="en-US" dirty="0"/>
              <a:t>複数の医学論文で実証されている</a:t>
            </a:r>
            <a:endParaRPr lang="en-US" altLang="ja-JP" dirty="0"/>
          </a:p>
        </p:txBody>
      </p:sp>
    </p:spTree>
    <p:extLst>
      <p:ext uri="{BB962C8B-B14F-4D97-AF65-F5344CB8AC3E}">
        <p14:creationId xmlns:p14="http://schemas.microsoft.com/office/powerpoint/2010/main" val="247291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BE066D-5682-4964-9005-EB6D339D97C8}"/>
              </a:ext>
            </a:extLst>
          </p:cNvPr>
          <p:cNvSpPr>
            <a:spLocks noGrp="1"/>
          </p:cNvSpPr>
          <p:nvPr>
            <p:ph type="title"/>
          </p:nvPr>
        </p:nvSpPr>
        <p:spPr/>
        <p:txBody>
          <a:bodyPr/>
          <a:lstStyle/>
          <a:p>
            <a:r>
              <a:rPr lang="ja-JP" altLang="en-US" dirty="0"/>
              <a:t>従来の捜査当局の見解はどうだったか</a:t>
            </a:r>
            <a:endParaRPr kumimoji="1" lang="ja-JP" altLang="en-US" dirty="0"/>
          </a:p>
        </p:txBody>
      </p:sp>
      <p:sp>
        <p:nvSpPr>
          <p:cNvPr id="3" name="コンテンツ プレースホルダー 2">
            <a:extLst>
              <a:ext uri="{FF2B5EF4-FFF2-40B4-BE49-F238E27FC236}">
                <a16:creationId xmlns:a16="http://schemas.microsoft.com/office/drawing/2014/main" id="{794D8EF6-8F9E-44D4-993C-AC8DA6EE54DC}"/>
              </a:ext>
            </a:extLst>
          </p:cNvPr>
          <p:cNvSpPr>
            <a:spLocks noGrp="1"/>
          </p:cNvSpPr>
          <p:nvPr>
            <p:ph idx="1"/>
          </p:nvPr>
        </p:nvSpPr>
        <p:spPr>
          <a:xfrm>
            <a:off x="2589212" y="2133599"/>
            <a:ext cx="8915400" cy="4352925"/>
          </a:xfrm>
        </p:spPr>
        <p:txBody>
          <a:bodyPr/>
          <a:lstStyle/>
          <a:p>
            <a:pPr marL="0" indent="0">
              <a:buNone/>
            </a:pPr>
            <a:r>
              <a:rPr kumimoji="1" lang="ja-JP" altLang="en-US" sz="2400" b="1" dirty="0"/>
              <a:t>「違法ドラッグ（いわゆる脱法ドラッグ）を植物標本、お香等と称して輸入販売等を行っていた業者に対する立入検査等について」</a:t>
            </a:r>
            <a:endParaRPr kumimoji="1" lang="en-US" altLang="ja-JP" sz="2400" b="1" dirty="0"/>
          </a:p>
          <a:p>
            <a:pPr marL="0" indent="0">
              <a:buNone/>
            </a:pPr>
            <a:r>
              <a:rPr kumimoji="1" lang="ja-JP" altLang="en-US" dirty="0"/>
              <a:t>違法ドラッグ（いわゆる脱法ドラッグ）の起源となっている植物にアヤワスカ関連植物が挙げられている</a:t>
            </a:r>
            <a:endParaRPr kumimoji="1" lang="en-US" altLang="ja-JP" dirty="0"/>
          </a:p>
          <a:p>
            <a:pPr marL="0" indent="0" algn="r">
              <a:buNone/>
            </a:pPr>
            <a:r>
              <a:rPr lang="ja-JP" altLang="en-US" dirty="0"/>
              <a:t>（</a:t>
            </a:r>
            <a:r>
              <a:rPr kumimoji="1" lang="ja-JP" altLang="en-US" dirty="0"/>
              <a:t>２００６（平１８）／７／２８　厚生労働省ホームページ）</a:t>
            </a:r>
            <a:endParaRPr lang="en-US" altLang="ja-JP" dirty="0"/>
          </a:p>
          <a:p>
            <a:pPr marL="0" indent="0">
              <a:buNone/>
            </a:pPr>
            <a:endParaRPr lang="en-US" altLang="ja-JP" dirty="0"/>
          </a:p>
          <a:p>
            <a:pPr marL="0" indent="0">
              <a:buNone/>
            </a:pPr>
            <a:r>
              <a:rPr lang="ja-JP" altLang="en-US" dirty="0"/>
              <a:t>アヤワスカは脱法、つまり、</a:t>
            </a:r>
            <a:r>
              <a:rPr lang="ja-JP" altLang="en-US" sz="2000" b="1" dirty="0"/>
              <a:t>「麻薬ではない」</a:t>
            </a:r>
            <a:r>
              <a:rPr lang="ja-JP" altLang="en-US" dirty="0"/>
              <a:t>と認めていた</a:t>
            </a:r>
            <a:endParaRPr lang="en-US" altLang="ja-JP" dirty="0"/>
          </a:p>
          <a:p>
            <a:pPr marL="0" indent="0">
              <a:buNone/>
            </a:pPr>
            <a:r>
              <a:rPr lang="ja-JP" altLang="en-US" dirty="0"/>
              <a:t>ちなみに違法ドラッグの違法とは薬機法（旧薬事法）に違反するという意味</a:t>
            </a:r>
            <a:endParaRPr lang="en-US" altLang="ja-JP" dirty="0"/>
          </a:p>
          <a:p>
            <a:pPr marL="0" indent="0">
              <a:buNone/>
            </a:pPr>
            <a:r>
              <a:rPr lang="ja-JP" altLang="en-US" dirty="0"/>
              <a:t>サント・ダイミもダイミ茶を飲む儀式を継続してきた</a:t>
            </a:r>
            <a:endParaRPr lang="en-US" altLang="ja-JP" dirty="0"/>
          </a:p>
        </p:txBody>
      </p:sp>
    </p:spTree>
    <p:extLst>
      <p:ext uri="{BB962C8B-B14F-4D97-AF65-F5344CB8AC3E}">
        <p14:creationId xmlns:p14="http://schemas.microsoft.com/office/powerpoint/2010/main" val="370532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A3415D-AC8D-47E0-A34F-E1A4C9534877}"/>
              </a:ext>
            </a:extLst>
          </p:cNvPr>
          <p:cNvSpPr>
            <a:spLocks noGrp="1"/>
          </p:cNvSpPr>
          <p:nvPr>
            <p:ph type="title"/>
          </p:nvPr>
        </p:nvSpPr>
        <p:spPr/>
        <p:txBody>
          <a:bodyPr>
            <a:normAutofit/>
          </a:bodyPr>
          <a:lstStyle/>
          <a:p>
            <a:r>
              <a:rPr kumimoji="1" lang="ja-JP" altLang="en-US" sz="5400" dirty="0"/>
              <a:t>争点の核心</a:t>
            </a:r>
          </a:p>
        </p:txBody>
      </p:sp>
      <p:sp>
        <p:nvSpPr>
          <p:cNvPr id="3" name="コンテンツ プレースホルダー 2">
            <a:extLst>
              <a:ext uri="{FF2B5EF4-FFF2-40B4-BE49-F238E27FC236}">
                <a16:creationId xmlns:a16="http://schemas.microsoft.com/office/drawing/2014/main" id="{CDBDD2CE-3FA3-43F5-9423-2E650D0DC6F3}"/>
              </a:ext>
            </a:extLst>
          </p:cNvPr>
          <p:cNvSpPr>
            <a:spLocks noGrp="1"/>
          </p:cNvSpPr>
          <p:nvPr>
            <p:ph idx="1"/>
          </p:nvPr>
        </p:nvSpPr>
        <p:spPr>
          <a:xfrm>
            <a:off x="2589212" y="2133599"/>
            <a:ext cx="8915400" cy="3990975"/>
          </a:xfrm>
        </p:spPr>
        <p:txBody>
          <a:bodyPr>
            <a:normAutofit/>
          </a:bodyPr>
          <a:lstStyle/>
          <a:p>
            <a:pPr marL="0" indent="0">
              <a:buNone/>
            </a:pPr>
            <a:r>
              <a:rPr kumimoji="1" lang="ja-JP" altLang="en-US" sz="2800" dirty="0"/>
              <a:t>アカシア茶、</a:t>
            </a:r>
            <a:r>
              <a:rPr lang="ja-JP" altLang="en-US" sz="2800" dirty="0"/>
              <a:t>ミモザ茶</a:t>
            </a:r>
            <a:r>
              <a:rPr kumimoji="1" lang="ja-JP" altLang="en-US" sz="2800" dirty="0"/>
              <a:t>は麻薬（違法）か否か</a:t>
            </a:r>
            <a:endParaRPr kumimoji="1" lang="en-US" altLang="ja-JP" sz="2800" dirty="0"/>
          </a:p>
          <a:p>
            <a:pPr marL="0" indent="0">
              <a:buNone/>
            </a:pPr>
            <a:endParaRPr lang="en-US" altLang="ja-JP" sz="2400" dirty="0"/>
          </a:p>
          <a:p>
            <a:endParaRPr kumimoji="1" lang="en-US" altLang="ja-JP" dirty="0"/>
          </a:p>
          <a:p>
            <a:pPr marL="0" indent="0">
              <a:buNone/>
            </a:pPr>
            <a:r>
              <a:rPr lang="ja-JP" altLang="en-US" sz="2000" dirty="0"/>
              <a:t>お茶の原材料となるアカシア・コンフサ、ミモザ・テヌイフローラという植物にはもともと麻薬成分ＤＭＴが含まれている</a:t>
            </a:r>
            <a:endParaRPr lang="en-US" altLang="ja-JP" sz="2000" dirty="0"/>
          </a:p>
        </p:txBody>
      </p:sp>
    </p:spTree>
    <p:extLst>
      <p:ext uri="{BB962C8B-B14F-4D97-AF65-F5344CB8AC3E}">
        <p14:creationId xmlns:p14="http://schemas.microsoft.com/office/powerpoint/2010/main" val="536312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D3F0B5-B79F-4D59-A8E6-92D0CC486BA7}"/>
              </a:ext>
            </a:extLst>
          </p:cNvPr>
          <p:cNvSpPr>
            <a:spLocks noGrp="1"/>
          </p:cNvSpPr>
          <p:nvPr>
            <p:ph type="title"/>
          </p:nvPr>
        </p:nvSpPr>
        <p:spPr/>
        <p:txBody>
          <a:bodyPr/>
          <a:lstStyle/>
          <a:p>
            <a:r>
              <a:rPr lang="ja-JP" altLang="en-US" dirty="0"/>
              <a:t>７つの公訴事実</a:t>
            </a:r>
            <a:endParaRPr kumimoji="1" lang="ja-JP" altLang="en-US" dirty="0"/>
          </a:p>
        </p:txBody>
      </p:sp>
      <p:sp>
        <p:nvSpPr>
          <p:cNvPr id="3" name="コンテンツ プレースホルダー 2">
            <a:extLst>
              <a:ext uri="{FF2B5EF4-FFF2-40B4-BE49-F238E27FC236}">
                <a16:creationId xmlns:a16="http://schemas.microsoft.com/office/drawing/2014/main" id="{CA59F693-1504-47BE-B4BB-34A22E657F6F}"/>
              </a:ext>
            </a:extLst>
          </p:cNvPr>
          <p:cNvSpPr>
            <a:spLocks noGrp="1"/>
          </p:cNvSpPr>
          <p:nvPr>
            <p:ph idx="1"/>
          </p:nvPr>
        </p:nvSpPr>
        <p:spPr/>
        <p:txBody>
          <a:bodyPr>
            <a:normAutofit/>
          </a:bodyPr>
          <a:lstStyle/>
          <a:p>
            <a:pPr marL="0" indent="0">
              <a:buNone/>
            </a:pPr>
            <a:r>
              <a:rPr kumimoji="1" lang="ja-JP" altLang="en-US" sz="2400" dirty="0"/>
              <a:t>①　製造、施用の幇助</a:t>
            </a:r>
            <a:r>
              <a:rPr kumimoji="1" lang="ja-JP" altLang="en-US" sz="2000" dirty="0"/>
              <a:t>（大学生にＭｅｄｉ－Ｔｅａアカシアを発送）</a:t>
            </a:r>
            <a:endParaRPr kumimoji="1" lang="en-US" altLang="ja-JP" sz="2400" dirty="0"/>
          </a:p>
          <a:p>
            <a:pPr marL="0" indent="0">
              <a:buNone/>
            </a:pPr>
            <a:r>
              <a:rPr lang="ja-JP" altLang="en-US" sz="2400" dirty="0"/>
              <a:t>②　所持</a:t>
            </a:r>
            <a:r>
              <a:rPr lang="ja-JP" altLang="en-US" sz="2000" dirty="0"/>
              <a:t>（逮捕時に小屋で冷凍のアカシア茶、ミモザ茶を所持）</a:t>
            </a:r>
            <a:endParaRPr lang="en-US" altLang="ja-JP" sz="2400" dirty="0"/>
          </a:p>
          <a:p>
            <a:pPr marL="0" indent="0">
              <a:buNone/>
            </a:pPr>
            <a:r>
              <a:rPr kumimoji="1" lang="ja-JP" altLang="en-US" sz="2400" dirty="0"/>
              <a:t>③　施用</a:t>
            </a:r>
            <a:r>
              <a:rPr kumimoji="1" lang="ja-JP" altLang="en-US" sz="2000" dirty="0"/>
              <a:t>（逮捕の６日前にお茶会でミモザ茶を飲む）</a:t>
            </a:r>
            <a:endParaRPr kumimoji="1" lang="en-US" altLang="ja-JP" sz="2400" dirty="0"/>
          </a:p>
          <a:p>
            <a:pPr marL="0" indent="0">
              <a:buNone/>
            </a:pPr>
            <a:r>
              <a:rPr lang="ja-JP" altLang="en-US" sz="2400" dirty="0"/>
              <a:t>④　原材料提供</a:t>
            </a:r>
            <a:r>
              <a:rPr lang="ja-JP" altLang="en-US" sz="2000" dirty="0"/>
              <a:t>（Ｍｅｄｉ－Ｔｅａミモザを発送）</a:t>
            </a:r>
            <a:endParaRPr lang="en-US" altLang="ja-JP" sz="2400" dirty="0"/>
          </a:p>
          <a:p>
            <a:pPr marL="0" indent="0">
              <a:buNone/>
            </a:pPr>
            <a:r>
              <a:rPr kumimoji="1" lang="ja-JP" altLang="en-US" sz="2400" dirty="0"/>
              <a:t>⑤　原材料提供</a:t>
            </a:r>
            <a:r>
              <a:rPr kumimoji="1" lang="ja-JP" altLang="en-US" sz="2000" dirty="0"/>
              <a:t>（Ｍｅｄｉ－Ｔｅａミモザを発送）</a:t>
            </a:r>
            <a:endParaRPr kumimoji="1" lang="en-US" altLang="ja-JP" sz="2400" dirty="0"/>
          </a:p>
          <a:p>
            <a:pPr marL="0" indent="0">
              <a:buNone/>
            </a:pPr>
            <a:r>
              <a:rPr lang="ja-JP" altLang="en-US" sz="2400" dirty="0"/>
              <a:t>⑥　原材料提供</a:t>
            </a:r>
            <a:r>
              <a:rPr lang="ja-JP" altLang="en-US" sz="2000" dirty="0"/>
              <a:t>（Ｍｅｄｉ－Ｔｅａアカシアを発送）</a:t>
            </a:r>
            <a:endParaRPr lang="en-US" altLang="ja-JP" sz="2400" dirty="0"/>
          </a:p>
          <a:p>
            <a:pPr marL="0" indent="0">
              <a:buNone/>
            </a:pPr>
            <a:r>
              <a:rPr kumimoji="1" lang="ja-JP" altLang="en-US" sz="2400" dirty="0"/>
              <a:t>⑦　製造の幇助</a:t>
            </a:r>
            <a:r>
              <a:rPr kumimoji="1" lang="ja-JP" altLang="en-US" sz="2000" dirty="0"/>
              <a:t>（アカシア木片を発送）</a:t>
            </a:r>
            <a:endParaRPr kumimoji="1" lang="ja-JP" altLang="en-US" sz="2400" dirty="0"/>
          </a:p>
        </p:txBody>
      </p:sp>
    </p:spTree>
    <p:extLst>
      <p:ext uri="{BB962C8B-B14F-4D97-AF65-F5344CB8AC3E}">
        <p14:creationId xmlns:p14="http://schemas.microsoft.com/office/powerpoint/2010/main" val="3207529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58322E-986D-4C5C-9F2B-C79A0EA6FC2E}"/>
              </a:ext>
            </a:extLst>
          </p:cNvPr>
          <p:cNvSpPr>
            <a:spLocks noGrp="1"/>
          </p:cNvSpPr>
          <p:nvPr>
            <p:ph type="title"/>
          </p:nvPr>
        </p:nvSpPr>
        <p:spPr/>
        <p:txBody>
          <a:bodyPr/>
          <a:lstStyle/>
          <a:p>
            <a:r>
              <a:rPr kumimoji="1" lang="ja-JP" altLang="en-US" dirty="0"/>
              <a:t>麻薬製造、施用の幇助（①事件）</a:t>
            </a:r>
          </a:p>
        </p:txBody>
      </p:sp>
      <p:sp>
        <p:nvSpPr>
          <p:cNvPr id="3" name="コンテンツ プレースホルダー 2">
            <a:extLst>
              <a:ext uri="{FF2B5EF4-FFF2-40B4-BE49-F238E27FC236}">
                <a16:creationId xmlns:a16="http://schemas.microsoft.com/office/drawing/2014/main" id="{20734715-F923-4433-934C-1BA035EC345A}"/>
              </a:ext>
            </a:extLst>
          </p:cNvPr>
          <p:cNvSpPr>
            <a:spLocks noGrp="1"/>
          </p:cNvSpPr>
          <p:nvPr>
            <p:ph idx="1"/>
          </p:nvPr>
        </p:nvSpPr>
        <p:spPr>
          <a:xfrm>
            <a:off x="2589212" y="1724025"/>
            <a:ext cx="8915400" cy="4509865"/>
          </a:xfrm>
        </p:spPr>
        <p:txBody>
          <a:bodyPr>
            <a:normAutofit/>
          </a:bodyPr>
          <a:lstStyle/>
          <a:p>
            <a:pPr marL="0" indent="0">
              <a:buNone/>
            </a:pPr>
            <a:r>
              <a:rPr kumimoji="1" lang="ja-JP" altLang="en-US" b="1" dirty="0"/>
              <a:t>検察官の主張及び立証構造</a:t>
            </a:r>
          </a:p>
          <a:p>
            <a:pPr marL="0" indent="0">
              <a:buNone/>
            </a:pPr>
            <a:r>
              <a:rPr kumimoji="1" lang="ja-JP" altLang="en-US" dirty="0"/>
              <a:t>（麻薬製造）</a:t>
            </a:r>
          </a:p>
          <a:p>
            <a:pPr marL="0" indent="0">
              <a:buNone/>
            </a:pPr>
            <a:r>
              <a:rPr kumimoji="1" lang="ja-JP" altLang="en-US" dirty="0"/>
              <a:t>■青井硝子が大学生にＭｅｄｉ－Ｔｅａ（アカシア）を発送</a:t>
            </a:r>
            <a:endParaRPr kumimoji="1" lang="en-US" altLang="ja-JP" dirty="0"/>
          </a:p>
          <a:p>
            <a:pPr marL="0" indent="0">
              <a:buNone/>
            </a:pPr>
            <a:r>
              <a:rPr lang="ja-JP" altLang="en-US" dirty="0"/>
              <a:t>　</a:t>
            </a:r>
            <a:r>
              <a:rPr kumimoji="1" lang="ja-JP" altLang="en-US" dirty="0"/>
              <a:t>（甲５・一部不同意「ＤＭＴで気分不良」、甲９、２０）</a:t>
            </a:r>
          </a:p>
          <a:p>
            <a:pPr marL="0" indent="0">
              <a:buNone/>
            </a:pPr>
            <a:r>
              <a:rPr kumimoji="1" lang="ja-JP" altLang="en-US" dirty="0"/>
              <a:t>■大学生がアカシア茶を作出</a:t>
            </a:r>
          </a:p>
          <a:p>
            <a:pPr marL="0" indent="0">
              <a:buNone/>
            </a:pPr>
            <a:r>
              <a:rPr kumimoji="1" lang="ja-JP" altLang="en-US" dirty="0"/>
              <a:t>　（甲３・一部不同意「地獄のような体験」、甲６、１３・同意）</a:t>
            </a:r>
          </a:p>
          <a:p>
            <a:pPr marL="0" indent="0">
              <a:buNone/>
            </a:pPr>
            <a:r>
              <a:rPr kumimoji="1" lang="ja-JP" altLang="en-US" dirty="0"/>
              <a:t>■大学生の友人が所持した計量カップの内容物の鑑定（甲１２・不同意）</a:t>
            </a:r>
          </a:p>
          <a:p>
            <a:endParaRPr kumimoji="1" lang="ja-JP" altLang="en-US" dirty="0"/>
          </a:p>
          <a:p>
            <a:pPr marL="0" indent="0">
              <a:buNone/>
            </a:pPr>
            <a:r>
              <a:rPr kumimoji="1" lang="ja-JP" altLang="en-US" dirty="0"/>
              <a:t>青井硝子が大学生に発送したＭｅｄｉ－Ｔｅａからアカシア茶が作出されたこと、友人が分けてもらったアカシア茶からＤＭＴが検出されたことから、ＤＭＴを含有する水溶液の製造を幇助したことを裏付ける</a:t>
            </a:r>
          </a:p>
          <a:p>
            <a:endParaRPr kumimoji="1" lang="ja-JP" altLang="en-US" dirty="0"/>
          </a:p>
        </p:txBody>
      </p:sp>
    </p:spTree>
    <p:extLst>
      <p:ext uri="{BB962C8B-B14F-4D97-AF65-F5344CB8AC3E}">
        <p14:creationId xmlns:p14="http://schemas.microsoft.com/office/powerpoint/2010/main" val="879076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4D1E78-95E9-4DFC-B432-30ECA2A6FEA9}"/>
              </a:ext>
            </a:extLst>
          </p:cNvPr>
          <p:cNvSpPr>
            <a:spLocks noGrp="1"/>
          </p:cNvSpPr>
          <p:nvPr>
            <p:ph type="title"/>
          </p:nvPr>
        </p:nvSpPr>
        <p:spPr/>
        <p:txBody>
          <a:bodyPr/>
          <a:lstStyle/>
          <a:p>
            <a:r>
              <a:rPr kumimoji="1" lang="ja-JP" altLang="en-US" dirty="0"/>
              <a:t>麻薬製造、施用の幇助（①事件）</a:t>
            </a:r>
          </a:p>
        </p:txBody>
      </p:sp>
      <p:sp>
        <p:nvSpPr>
          <p:cNvPr id="3" name="コンテンツ プレースホルダー 2">
            <a:extLst>
              <a:ext uri="{FF2B5EF4-FFF2-40B4-BE49-F238E27FC236}">
                <a16:creationId xmlns:a16="http://schemas.microsoft.com/office/drawing/2014/main" id="{307CE924-B525-4F34-A4A3-33E8A2E70C4C}"/>
              </a:ext>
            </a:extLst>
          </p:cNvPr>
          <p:cNvSpPr>
            <a:spLocks noGrp="1"/>
          </p:cNvSpPr>
          <p:nvPr>
            <p:ph idx="1"/>
          </p:nvPr>
        </p:nvSpPr>
        <p:spPr>
          <a:xfrm>
            <a:off x="2589212" y="1685925"/>
            <a:ext cx="8915400" cy="4225297"/>
          </a:xfrm>
        </p:spPr>
        <p:txBody>
          <a:bodyPr>
            <a:normAutofit/>
          </a:bodyPr>
          <a:lstStyle/>
          <a:p>
            <a:pPr marL="0" indent="0">
              <a:buNone/>
            </a:pPr>
            <a:r>
              <a:rPr kumimoji="1" lang="ja-JP" altLang="en-US" b="1" dirty="0"/>
              <a:t>検察官の主張及び立証構造</a:t>
            </a:r>
            <a:endParaRPr kumimoji="1" lang="en-US" altLang="ja-JP" b="1" dirty="0"/>
          </a:p>
          <a:p>
            <a:pPr marL="0" indent="0">
              <a:buNone/>
            </a:pPr>
            <a:r>
              <a:rPr kumimoji="1" lang="ja-JP" altLang="en-US" dirty="0"/>
              <a:t>（麻薬施用）</a:t>
            </a:r>
          </a:p>
          <a:p>
            <a:pPr marL="0" indent="0">
              <a:buNone/>
            </a:pPr>
            <a:r>
              <a:rPr kumimoji="1" lang="ja-JP" altLang="en-US" dirty="0"/>
              <a:t>■アカシア茶を飲んだ旨の大学生の供述７／２３ｐｍ１１：００頃</a:t>
            </a:r>
          </a:p>
          <a:p>
            <a:pPr marL="400050" lvl="1" indent="0">
              <a:buNone/>
            </a:pPr>
            <a:r>
              <a:rPr kumimoji="1" lang="ja-JP" altLang="en-US" dirty="0"/>
              <a:t>（甲３・一部不同意、甲７・一部不同意「救急搬送される原因」、甲８・一部不同意「平井が苦しそうにしていた」）</a:t>
            </a:r>
          </a:p>
          <a:p>
            <a:pPr marL="0" indent="0">
              <a:buNone/>
            </a:pPr>
            <a:r>
              <a:rPr kumimoji="1" lang="ja-JP" altLang="en-US" dirty="0"/>
              <a:t>■友人が所持した計量カップの内容物の鑑定（甲１２・不同意）</a:t>
            </a:r>
          </a:p>
          <a:p>
            <a:pPr marL="0" indent="0">
              <a:buNone/>
            </a:pPr>
            <a:r>
              <a:rPr kumimoji="1" lang="ja-JP" altLang="en-US" dirty="0"/>
              <a:t>■７／２４未明頃の大学生の尿４ｍｌからＤＭＴが検出（甲１６・留保）</a:t>
            </a:r>
          </a:p>
          <a:p>
            <a:endParaRPr kumimoji="1" lang="ja-JP" altLang="en-US" dirty="0"/>
          </a:p>
          <a:p>
            <a:pPr marL="0" indent="0">
              <a:buNone/>
            </a:pPr>
            <a:r>
              <a:rPr lang="ja-JP" altLang="en-US" dirty="0"/>
              <a:t>大学生</a:t>
            </a:r>
            <a:r>
              <a:rPr kumimoji="1" lang="ja-JP" altLang="en-US" dirty="0"/>
              <a:t>はアカシア茶を飲んだこと、友人の所持していたアカシア茶からＤＭＴが検出されたこと、大学生の尿からＤＭＴが検出されたことから、ＤＭＴを含有する水溶液を施用したことを裏付ける</a:t>
            </a:r>
          </a:p>
          <a:p>
            <a:endParaRPr kumimoji="1" lang="ja-JP" altLang="en-US" dirty="0"/>
          </a:p>
        </p:txBody>
      </p:sp>
    </p:spTree>
    <p:extLst>
      <p:ext uri="{BB962C8B-B14F-4D97-AF65-F5344CB8AC3E}">
        <p14:creationId xmlns:p14="http://schemas.microsoft.com/office/powerpoint/2010/main" val="2461649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D1A556-1EEC-4353-8627-7D30EB313F49}"/>
              </a:ext>
            </a:extLst>
          </p:cNvPr>
          <p:cNvSpPr>
            <a:spLocks noGrp="1"/>
          </p:cNvSpPr>
          <p:nvPr>
            <p:ph type="title"/>
          </p:nvPr>
        </p:nvSpPr>
        <p:spPr/>
        <p:txBody>
          <a:bodyPr/>
          <a:lstStyle/>
          <a:p>
            <a:r>
              <a:rPr kumimoji="1" lang="ja-JP" altLang="en-US" dirty="0"/>
              <a:t>麻薬製造、施用の幇助（①事件）</a:t>
            </a:r>
          </a:p>
        </p:txBody>
      </p:sp>
      <p:sp>
        <p:nvSpPr>
          <p:cNvPr id="3" name="コンテンツ プレースホルダー 2">
            <a:extLst>
              <a:ext uri="{FF2B5EF4-FFF2-40B4-BE49-F238E27FC236}">
                <a16:creationId xmlns:a16="http://schemas.microsoft.com/office/drawing/2014/main" id="{3A4EA2FC-2B7B-4751-9CE7-BF2D6B88C9BF}"/>
              </a:ext>
            </a:extLst>
          </p:cNvPr>
          <p:cNvSpPr>
            <a:spLocks noGrp="1"/>
          </p:cNvSpPr>
          <p:nvPr>
            <p:ph idx="1"/>
          </p:nvPr>
        </p:nvSpPr>
        <p:spPr>
          <a:xfrm>
            <a:off x="2592925" y="1905000"/>
            <a:ext cx="8915400" cy="4453897"/>
          </a:xfrm>
        </p:spPr>
        <p:txBody>
          <a:bodyPr>
            <a:normAutofit/>
          </a:bodyPr>
          <a:lstStyle/>
          <a:p>
            <a:pPr marL="0" indent="0">
              <a:buNone/>
            </a:pPr>
            <a:r>
              <a:rPr kumimoji="1" lang="ja-JP" altLang="en-US" b="1" dirty="0"/>
              <a:t>弁護人の反論</a:t>
            </a:r>
          </a:p>
          <a:p>
            <a:pPr marL="0" indent="0">
              <a:buNone/>
            </a:pPr>
            <a:r>
              <a:rPr kumimoji="1" lang="ja-JP" altLang="en-US" dirty="0"/>
              <a:t>（麻薬製造、施用）</a:t>
            </a:r>
          </a:p>
          <a:p>
            <a:pPr marL="0" indent="0">
              <a:buNone/>
            </a:pPr>
            <a:r>
              <a:rPr kumimoji="1" lang="ja-JP" altLang="en-US" dirty="0"/>
              <a:t>■友人の所持した計量カップの内容物の鑑定</a:t>
            </a:r>
          </a:p>
          <a:p>
            <a:pPr marL="0" indent="0">
              <a:buNone/>
            </a:pPr>
            <a:r>
              <a:rPr kumimoji="1" lang="ja-JP" altLang="en-US" dirty="0"/>
              <a:t>　①友人が救急隊に手渡し、病室に置かれていたから、異物混入の機会があった</a:t>
            </a:r>
          </a:p>
          <a:p>
            <a:pPr marL="0" indent="0">
              <a:buNone/>
            </a:pPr>
            <a:r>
              <a:rPr kumimoji="1" lang="ja-JP" altLang="en-US" dirty="0"/>
              <a:t>　②作出過程で茶殻として残るアカシアの木片粉末を除去していない</a:t>
            </a:r>
          </a:p>
          <a:p>
            <a:pPr marL="0" indent="0">
              <a:buNone/>
            </a:pPr>
            <a:r>
              <a:rPr kumimoji="1" lang="ja-JP" altLang="en-US" dirty="0"/>
              <a:t>　③鑑定において、アカシアの木片粉末からＤＭＴが抽出された可能性がある</a:t>
            </a:r>
          </a:p>
          <a:p>
            <a:pPr marL="0" indent="0">
              <a:buNone/>
            </a:pPr>
            <a:r>
              <a:rPr kumimoji="1" lang="ja-JP" altLang="en-US" dirty="0"/>
              <a:t>→</a:t>
            </a:r>
            <a:r>
              <a:rPr kumimoji="1" lang="ja-JP" altLang="en-US" b="1" dirty="0"/>
              <a:t>アカシア茶の水溶液部分にＤＭＴが抽出されていたと立証できない</a:t>
            </a:r>
          </a:p>
          <a:p>
            <a:pPr marL="0" indent="0">
              <a:buNone/>
            </a:pPr>
            <a:r>
              <a:rPr kumimoji="1" lang="ja-JP" altLang="en-US" dirty="0"/>
              <a:t>さらに、</a:t>
            </a:r>
          </a:p>
          <a:p>
            <a:pPr marL="0" indent="0">
              <a:buNone/>
            </a:pPr>
            <a:r>
              <a:rPr kumimoji="1" lang="ja-JP" altLang="en-US" dirty="0"/>
              <a:t>　④大学生は茶殻を一緒に飲み込んだ可能性が高い（９／７主張書面）</a:t>
            </a:r>
          </a:p>
          <a:p>
            <a:pPr marL="0" indent="0">
              <a:buNone/>
            </a:pPr>
            <a:r>
              <a:rPr kumimoji="1" lang="ja-JP" altLang="en-US" dirty="0"/>
              <a:t>→</a:t>
            </a:r>
            <a:r>
              <a:rPr kumimoji="1" lang="ja-JP" altLang="en-US" b="1" dirty="0"/>
              <a:t>植物自体からＤＭＴを摂取しても当然合法</a:t>
            </a:r>
            <a:endParaRPr kumimoji="1" lang="ja-JP" altLang="en-US" dirty="0"/>
          </a:p>
        </p:txBody>
      </p:sp>
    </p:spTree>
    <p:extLst>
      <p:ext uri="{BB962C8B-B14F-4D97-AF65-F5344CB8AC3E}">
        <p14:creationId xmlns:p14="http://schemas.microsoft.com/office/powerpoint/2010/main" val="2342260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B66A9B-5AE9-4C82-96E8-8F2661961523}"/>
              </a:ext>
            </a:extLst>
          </p:cNvPr>
          <p:cNvSpPr>
            <a:spLocks noGrp="1"/>
          </p:cNvSpPr>
          <p:nvPr>
            <p:ph type="title"/>
          </p:nvPr>
        </p:nvSpPr>
        <p:spPr/>
        <p:txBody>
          <a:bodyPr/>
          <a:lstStyle/>
          <a:p>
            <a:r>
              <a:rPr kumimoji="1" lang="ja-JP" altLang="en-US" dirty="0"/>
              <a:t>麻薬製造、施用の幇助（①事件）</a:t>
            </a:r>
          </a:p>
        </p:txBody>
      </p:sp>
      <p:sp>
        <p:nvSpPr>
          <p:cNvPr id="3" name="コンテンツ プレースホルダー 2">
            <a:extLst>
              <a:ext uri="{FF2B5EF4-FFF2-40B4-BE49-F238E27FC236}">
                <a16:creationId xmlns:a16="http://schemas.microsoft.com/office/drawing/2014/main" id="{1532BE65-1B34-42A1-9895-0476BEA412C8}"/>
              </a:ext>
            </a:extLst>
          </p:cNvPr>
          <p:cNvSpPr>
            <a:spLocks noGrp="1"/>
          </p:cNvSpPr>
          <p:nvPr>
            <p:ph idx="1"/>
          </p:nvPr>
        </p:nvSpPr>
        <p:spPr>
          <a:xfrm>
            <a:off x="2589212" y="1790700"/>
            <a:ext cx="8915400" cy="4120522"/>
          </a:xfrm>
        </p:spPr>
        <p:txBody>
          <a:bodyPr/>
          <a:lstStyle/>
          <a:p>
            <a:pPr marL="0" indent="0">
              <a:buNone/>
            </a:pPr>
            <a:r>
              <a:rPr kumimoji="1" lang="ja-JP" altLang="en-US" b="1" dirty="0"/>
              <a:t>弁護人の反論</a:t>
            </a:r>
          </a:p>
          <a:p>
            <a:pPr marL="0" indent="0">
              <a:buNone/>
            </a:pPr>
            <a:r>
              <a:rPr kumimoji="1" lang="ja-JP" altLang="en-US" dirty="0"/>
              <a:t>（麻薬施用）</a:t>
            </a:r>
          </a:p>
          <a:p>
            <a:pPr marL="0" indent="0">
              <a:buNone/>
            </a:pPr>
            <a:r>
              <a:rPr kumimoji="1" lang="ja-JP" altLang="en-US" dirty="0"/>
              <a:t>■大学生の尿からＤＭＴが検出</a:t>
            </a:r>
          </a:p>
          <a:p>
            <a:pPr marL="0" indent="-457200">
              <a:buNone/>
            </a:pPr>
            <a:r>
              <a:rPr lang="ja-JP" altLang="en-US" dirty="0"/>
              <a:t>①　</a:t>
            </a:r>
            <a:r>
              <a:rPr kumimoji="1" lang="ja-JP" altLang="en-US" dirty="0"/>
              <a:t>内因性ＤＭＴが存在し、外因性と識別できない（定量検査なし、ＮＭＴなどのＤＭＴが合成される際の副産物の存在も不明）</a:t>
            </a:r>
          </a:p>
          <a:p>
            <a:pPr marL="0" indent="0">
              <a:buNone/>
            </a:pPr>
            <a:r>
              <a:rPr kumimoji="1" lang="en-US" altLang="ja-JP" dirty="0"/>
              <a:t>※</a:t>
            </a:r>
            <a:r>
              <a:rPr kumimoji="1" lang="ja-JP" altLang="en-US" dirty="0"/>
              <a:t>ただし、アカシア茶を飲んでから８時間以内なら、外因性ＤＭＴが検出された可能性もある</a:t>
            </a:r>
          </a:p>
          <a:p>
            <a:pPr marL="0" indent="0">
              <a:buNone/>
            </a:pPr>
            <a:r>
              <a:rPr lang="ja-JP" altLang="en-US" dirty="0"/>
              <a:t>②　大学生</a:t>
            </a:r>
            <a:r>
              <a:rPr kumimoji="1" lang="ja-JP" altLang="en-US" dirty="0"/>
              <a:t>は作出時に粉末のまま食べている（任意開示・ｉＰｈｏｎｅデータ）</a:t>
            </a:r>
          </a:p>
          <a:p>
            <a:pPr marL="0" indent="0">
              <a:buNone/>
            </a:pPr>
            <a:r>
              <a:rPr kumimoji="1" lang="ja-JP" altLang="en-US" dirty="0"/>
              <a:t>→ＤＭＴを含有する水溶液を飲んだことを立証できない</a:t>
            </a:r>
          </a:p>
          <a:p>
            <a:endParaRPr kumimoji="1" lang="ja-JP" altLang="en-US" dirty="0"/>
          </a:p>
        </p:txBody>
      </p:sp>
    </p:spTree>
    <p:extLst>
      <p:ext uri="{BB962C8B-B14F-4D97-AF65-F5344CB8AC3E}">
        <p14:creationId xmlns:p14="http://schemas.microsoft.com/office/powerpoint/2010/main" val="1286197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E3E5CF-28E3-41CD-8E1D-01598448B482}"/>
              </a:ext>
            </a:extLst>
          </p:cNvPr>
          <p:cNvSpPr>
            <a:spLocks noGrp="1"/>
          </p:cNvSpPr>
          <p:nvPr>
            <p:ph type="title"/>
          </p:nvPr>
        </p:nvSpPr>
        <p:spPr/>
        <p:txBody>
          <a:bodyPr/>
          <a:lstStyle/>
          <a:p>
            <a:r>
              <a:rPr kumimoji="1" lang="ja-JP" altLang="en-US" dirty="0"/>
              <a:t>麻薬所持（②事件）</a:t>
            </a:r>
          </a:p>
        </p:txBody>
      </p:sp>
      <p:sp>
        <p:nvSpPr>
          <p:cNvPr id="3" name="コンテンツ プレースホルダー 2">
            <a:extLst>
              <a:ext uri="{FF2B5EF4-FFF2-40B4-BE49-F238E27FC236}">
                <a16:creationId xmlns:a16="http://schemas.microsoft.com/office/drawing/2014/main" id="{0D17AF6B-D1FB-44B3-9B87-00A8CCD8ABDE}"/>
              </a:ext>
            </a:extLst>
          </p:cNvPr>
          <p:cNvSpPr>
            <a:spLocks noGrp="1"/>
          </p:cNvSpPr>
          <p:nvPr>
            <p:ph idx="1"/>
          </p:nvPr>
        </p:nvSpPr>
        <p:spPr/>
        <p:txBody>
          <a:bodyPr/>
          <a:lstStyle/>
          <a:p>
            <a:pPr marL="0" indent="0">
              <a:buNone/>
            </a:pPr>
            <a:r>
              <a:rPr kumimoji="1" lang="ja-JP" altLang="en-US" b="1" dirty="0"/>
              <a:t>検察官の主張及び立証構造</a:t>
            </a:r>
          </a:p>
          <a:p>
            <a:pPr marL="0" indent="0">
              <a:buNone/>
            </a:pPr>
            <a:endParaRPr kumimoji="1" lang="en-US" altLang="ja-JP" dirty="0"/>
          </a:p>
          <a:p>
            <a:pPr marL="0" indent="0">
              <a:buNone/>
            </a:pPr>
            <a:r>
              <a:rPr kumimoji="1" lang="ja-JP" altLang="en-US" dirty="0"/>
              <a:t>■３／３に青井硝子が所持していた冷凍のアカシア茶、ミモザ茶からＤＭＴが検出</a:t>
            </a:r>
            <a:endParaRPr kumimoji="1" lang="en-US" altLang="ja-JP" dirty="0"/>
          </a:p>
          <a:p>
            <a:pPr marL="0" indent="0">
              <a:buNone/>
            </a:pPr>
            <a:r>
              <a:rPr kumimoji="1" lang="ja-JP" altLang="en-US" dirty="0"/>
              <a:t>（甲３２・信用性争う）</a:t>
            </a:r>
          </a:p>
          <a:p>
            <a:endParaRPr kumimoji="1" lang="ja-JP" altLang="en-US" dirty="0"/>
          </a:p>
          <a:p>
            <a:pPr marL="0" indent="0">
              <a:buNone/>
            </a:pPr>
            <a:r>
              <a:rPr kumimoji="1" lang="ja-JP" altLang="en-US" dirty="0"/>
              <a:t>冷凍されたお茶からＤＭＴが検出された以上、ＤＭＴを含有する水溶液の所持である</a:t>
            </a:r>
          </a:p>
          <a:p>
            <a:endParaRPr kumimoji="1" lang="ja-JP" altLang="en-US" dirty="0"/>
          </a:p>
        </p:txBody>
      </p:sp>
    </p:spTree>
    <p:extLst>
      <p:ext uri="{BB962C8B-B14F-4D97-AF65-F5344CB8AC3E}">
        <p14:creationId xmlns:p14="http://schemas.microsoft.com/office/powerpoint/2010/main" val="1318224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0DBF42-CAB3-422A-8E11-AB914C6E07E5}"/>
              </a:ext>
            </a:extLst>
          </p:cNvPr>
          <p:cNvSpPr>
            <a:spLocks noGrp="1"/>
          </p:cNvSpPr>
          <p:nvPr>
            <p:ph type="title"/>
          </p:nvPr>
        </p:nvSpPr>
        <p:spPr/>
        <p:txBody>
          <a:bodyPr/>
          <a:lstStyle/>
          <a:p>
            <a:r>
              <a:rPr kumimoji="1" lang="ja-JP" altLang="en-US" dirty="0"/>
              <a:t>麻薬所持（②事件）</a:t>
            </a:r>
          </a:p>
        </p:txBody>
      </p:sp>
      <p:sp>
        <p:nvSpPr>
          <p:cNvPr id="3" name="コンテンツ プレースホルダー 2">
            <a:extLst>
              <a:ext uri="{FF2B5EF4-FFF2-40B4-BE49-F238E27FC236}">
                <a16:creationId xmlns:a16="http://schemas.microsoft.com/office/drawing/2014/main" id="{950C679C-D526-4609-9743-57B319F9526D}"/>
              </a:ext>
            </a:extLst>
          </p:cNvPr>
          <p:cNvSpPr>
            <a:spLocks noGrp="1"/>
          </p:cNvSpPr>
          <p:nvPr>
            <p:ph idx="1"/>
          </p:nvPr>
        </p:nvSpPr>
        <p:spPr>
          <a:xfrm>
            <a:off x="2589212" y="1762125"/>
            <a:ext cx="8915400" cy="4149097"/>
          </a:xfrm>
        </p:spPr>
        <p:txBody>
          <a:bodyPr>
            <a:normAutofit/>
          </a:bodyPr>
          <a:lstStyle/>
          <a:p>
            <a:pPr marL="0" indent="0">
              <a:buNone/>
            </a:pPr>
            <a:r>
              <a:rPr kumimoji="1" lang="ja-JP" altLang="en-US" b="1" dirty="0"/>
              <a:t>弁護人の反論</a:t>
            </a:r>
          </a:p>
          <a:p>
            <a:endParaRPr kumimoji="1" lang="ja-JP" altLang="en-US" dirty="0"/>
          </a:p>
          <a:p>
            <a:pPr marL="0" indent="0">
              <a:buNone/>
            </a:pPr>
            <a:r>
              <a:rPr kumimoji="1" lang="ja-JP" altLang="en-US" dirty="0"/>
              <a:t>■水溶液部分が鑑定されたといえるか不明</a:t>
            </a:r>
          </a:p>
          <a:p>
            <a:pPr marL="400050" lvl="1" indent="0">
              <a:buNone/>
            </a:pPr>
            <a:r>
              <a:rPr kumimoji="1" lang="ja-JP" altLang="en-US" sz="1800" dirty="0"/>
              <a:t>鑑定事項は含有するか否かであり、鑑定資料が水溶液かどうかは含まれていない（鑑定嘱託の時点で資料名称に水溶液と記載）</a:t>
            </a:r>
          </a:p>
          <a:p>
            <a:pPr marL="0" indent="0">
              <a:buNone/>
            </a:pPr>
            <a:r>
              <a:rPr kumimoji="1" lang="ja-JP" altLang="en-US" dirty="0"/>
              <a:t>■茶殻（木片粉末）が浮遊又は付着していた可能性（ろ紙の顕微鏡写真）</a:t>
            </a:r>
          </a:p>
          <a:p>
            <a:pPr marL="400050" lvl="1" indent="0">
              <a:buNone/>
            </a:pPr>
            <a:r>
              <a:rPr kumimoji="1" lang="ja-JP" altLang="en-US" sz="1800" dirty="0"/>
              <a:t>鑑定方法は、アンモニア水を加え弱アルカリ性にし、クロロホルム・イソプロパノール（９：１）で抽出、遠心分離して有機溶媒層を分取</a:t>
            </a:r>
          </a:p>
          <a:p>
            <a:pPr marL="0" indent="0">
              <a:buNone/>
            </a:pPr>
            <a:r>
              <a:rPr kumimoji="1" lang="ja-JP" altLang="en-US" dirty="0"/>
              <a:t>→茶殻からクロロホルムでＤＭＴが抽出・分離された可能性もある</a:t>
            </a:r>
          </a:p>
          <a:p>
            <a:pPr marL="0" indent="0">
              <a:buNone/>
            </a:pPr>
            <a:r>
              <a:rPr kumimoji="1" lang="en-US" altLang="ja-JP" dirty="0"/>
              <a:t>※</a:t>
            </a:r>
            <a:r>
              <a:rPr kumimoji="1" lang="ja-JP" altLang="en-US" dirty="0"/>
              <a:t>　鑑定資料は残っているので茶殻を取り除いた再鑑定されるかも（かえって茶殻が含まれていることの立証になる）</a:t>
            </a:r>
          </a:p>
          <a:p>
            <a:endParaRPr kumimoji="1" lang="ja-JP" altLang="en-US" dirty="0"/>
          </a:p>
        </p:txBody>
      </p:sp>
    </p:spTree>
    <p:extLst>
      <p:ext uri="{BB962C8B-B14F-4D97-AF65-F5344CB8AC3E}">
        <p14:creationId xmlns:p14="http://schemas.microsoft.com/office/powerpoint/2010/main" val="410957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0D5D3F-0F14-41F3-B278-4575782E257B}"/>
              </a:ext>
            </a:extLst>
          </p:cNvPr>
          <p:cNvSpPr>
            <a:spLocks noGrp="1"/>
          </p:cNvSpPr>
          <p:nvPr>
            <p:ph type="title"/>
          </p:nvPr>
        </p:nvSpPr>
        <p:spPr/>
        <p:txBody>
          <a:bodyPr/>
          <a:lstStyle/>
          <a:p>
            <a:r>
              <a:rPr kumimoji="1" lang="ja-JP" altLang="en-US" dirty="0"/>
              <a:t>麻薬施用（③事件）</a:t>
            </a:r>
          </a:p>
        </p:txBody>
      </p:sp>
      <p:sp>
        <p:nvSpPr>
          <p:cNvPr id="3" name="コンテンツ プレースホルダー 2">
            <a:extLst>
              <a:ext uri="{FF2B5EF4-FFF2-40B4-BE49-F238E27FC236}">
                <a16:creationId xmlns:a16="http://schemas.microsoft.com/office/drawing/2014/main" id="{54FF5EA4-BB34-4066-9A1A-D7BADBEFC0CF}"/>
              </a:ext>
            </a:extLst>
          </p:cNvPr>
          <p:cNvSpPr>
            <a:spLocks noGrp="1"/>
          </p:cNvSpPr>
          <p:nvPr>
            <p:ph idx="1"/>
          </p:nvPr>
        </p:nvSpPr>
        <p:spPr/>
        <p:txBody>
          <a:bodyPr/>
          <a:lstStyle/>
          <a:p>
            <a:pPr marL="0" indent="0">
              <a:buNone/>
            </a:pPr>
            <a:r>
              <a:rPr kumimoji="1" lang="ja-JP" altLang="en-US" b="1" dirty="0"/>
              <a:t>検察官の主張及び立証構造</a:t>
            </a:r>
            <a:endParaRPr kumimoji="1" lang="en-US" altLang="ja-JP" b="1" dirty="0"/>
          </a:p>
          <a:p>
            <a:pPr marL="0" indent="0">
              <a:buNone/>
            </a:pPr>
            <a:endParaRPr kumimoji="1" lang="ja-JP" altLang="en-US" b="1" dirty="0"/>
          </a:p>
          <a:p>
            <a:pPr marL="0" indent="0">
              <a:buNone/>
            </a:pPr>
            <a:r>
              <a:rPr kumimoji="1" lang="ja-JP" altLang="en-US" dirty="0"/>
              <a:t>■自供の存在</a:t>
            </a:r>
          </a:p>
          <a:p>
            <a:pPr marL="400050" lvl="1" indent="0">
              <a:buNone/>
            </a:pPr>
            <a:r>
              <a:rPr kumimoji="1" lang="ja-JP" altLang="en-US" sz="1800" dirty="0"/>
              <a:t>２／２６ｐｍ６：００</a:t>
            </a:r>
            <a:r>
              <a:rPr kumimoji="1" lang="ja-JP" altLang="en-US" sz="1800"/>
              <a:t>頃、お茶会</a:t>
            </a:r>
            <a:r>
              <a:rPr kumimoji="1" lang="ja-JP" altLang="en-US" sz="1800" dirty="0"/>
              <a:t>でミモザ茶６０ｍｌ（＋グレープフルーツジュース１２０ｍｌ、砂糖</a:t>
            </a:r>
            <a:r>
              <a:rPr kumimoji="1" lang="en-US" altLang="ja-JP" sz="1800" dirty="0" err="1"/>
              <a:t>etc</a:t>
            </a:r>
            <a:r>
              <a:rPr kumimoji="1" lang="ja-JP" altLang="en-US" sz="1800" dirty="0"/>
              <a:t>）とオーロリクス１５０ｍｇを飲んだ（乙４、１３）</a:t>
            </a:r>
          </a:p>
          <a:p>
            <a:pPr marL="0" indent="0">
              <a:buNone/>
            </a:pPr>
            <a:r>
              <a:rPr kumimoji="1" lang="ja-JP" altLang="en-US" dirty="0"/>
              <a:t>■ヒーラーの目撃証言（甲８７・意見未了）</a:t>
            </a:r>
          </a:p>
          <a:p>
            <a:pPr marL="0" indent="0">
              <a:buNone/>
            </a:pPr>
            <a:r>
              <a:rPr kumimoji="1" lang="ja-JP" altLang="en-US" dirty="0"/>
              <a:t>青井硝子が２／２４のヒーリングお茶会でミモザ茶を飲んだ</a:t>
            </a:r>
          </a:p>
          <a:p>
            <a:pPr marL="0" indent="0">
              <a:buNone/>
            </a:pPr>
            <a:r>
              <a:rPr kumimoji="1" lang="ja-JP" altLang="en-US" dirty="0"/>
              <a:t>２／２６ｐｍ６：００頃に白色の錠剤とミモザ茶６０ｍｌを飲んだ</a:t>
            </a:r>
          </a:p>
          <a:p>
            <a:endParaRPr kumimoji="1" lang="ja-JP" altLang="en-US" dirty="0"/>
          </a:p>
        </p:txBody>
      </p:sp>
    </p:spTree>
    <p:extLst>
      <p:ext uri="{BB962C8B-B14F-4D97-AF65-F5344CB8AC3E}">
        <p14:creationId xmlns:p14="http://schemas.microsoft.com/office/powerpoint/2010/main" val="3387273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F13126-2FAB-4821-8767-B96DA770DFAC}"/>
              </a:ext>
            </a:extLst>
          </p:cNvPr>
          <p:cNvSpPr>
            <a:spLocks noGrp="1"/>
          </p:cNvSpPr>
          <p:nvPr>
            <p:ph type="title"/>
          </p:nvPr>
        </p:nvSpPr>
        <p:spPr/>
        <p:txBody>
          <a:bodyPr/>
          <a:lstStyle/>
          <a:p>
            <a:r>
              <a:rPr kumimoji="1" lang="ja-JP" altLang="en-US" dirty="0"/>
              <a:t>麻薬施用（③事件）</a:t>
            </a:r>
          </a:p>
        </p:txBody>
      </p:sp>
      <p:sp>
        <p:nvSpPr>
          <p:cNvPr id="3" name="コンテンツ プレースホルダー 2">
            <a:extLst>
              <a:ext uri="{FF2B5EF4-FFF2-40B4-BE49-F238E27FC236}">
                <a16:creationId xmlns:a16="http://schemas.microsoft.com/office/drawing/2014/main" id="{4AE4F75A-308A-4195-BE25-DA68ACA43161}"/>
              </a:ext>
            </a:extLst>
          </p:cNvPr>
          <p:cNvSpPr>
            <a:spLocks noGrp="1"/>
          </p:cNvSpPr>
          <p:nvPr>
            <p:ph idx="1"/>
          </p:nvPr>
        </p:nvSpPr>
        <p:spPr>
          <a:xfrm>
            <a:off x="2589212" y="1638300"/>
            <a:ext cx="8915400" cy="4724400"/>
          </a:xfrm>
        </p:spPr>
        <p:txBody>
          <a:bodyPr>
            <a:normAutofit fontScale="92500" lnSpcReduction="10000"/>
          </a:bodyPr>
          <a:lstStyle/>
          <a:p>
            <a:pPr marL="0" indent="0">
              <a:buNone/>
            </a:pPr>
            <a:r>
              <a:rPr kumimoji="1" lang="ja-JP" altLang="en-US" sz="1900" b="1" dirty="0"/>
              <a:t>検察官の主張及び立証構造</a:t>
            </a:r>
            <a:endParaRPr kumimoji="1" lang="en-US" altLang="ja-JP" sz="1900" b="1" dirty="0"/>
          </a:p>
          <a:p>
            <a:pPr marL="0" indent="0">
              <a:buNone/>
            </a:pPr>
            <a:r>
              <a:rPr kumimoji="1" lang="ja-JP" altLang="en-US" sz="1900" dirty="0"/>
              <a:t>■尿鑑定</a:t>
            </a:r>
            <a:endParaRPr kumimoji="1" lang="en-US" altLang="ja-JP" sz="1900" dirty="0"/>
          </a:p>
          <a:p>
            <a:pPr marL="0" indent="0">
              <a:buNone/>
            </a:pPr>
            <a:r>
              <a:rPr kumimoji="1" lang="ja-JP" altLang="en-US" sz="1900" dirty="0"/>
              <a:t>　⑴３／３ａｍ１０：０３～１０：０８逮捕時に採尿（任意開示・採尿状況報告書）</a:t>
            </a:r>
          </a:p>
          <a:p>
            <a:pPr marL="0" indent="0">
              <a:buNone/>
            </a:pPr>
            <a:r>
              <a:rPr kumimoji="1" lang="ja-JP" altLang="en-US" sz="1900" dirty="0"/>
              <a:t>　→ＤＭＴを検出（甲３８・留保）</a:t>
            </a:r>
          </a:p>
          <a:p>
            <a:pPr marL="0" indent="0">
              <a:buNone/>
            </a:pPr>
            <a:r>
              <a:rPr kumimoji="1" lang="ja-JP" altLang="en-US" sz="1900" dirty="0"/>
              <a:t>　⑵５／７ａｍ７：０１～７：１３留置中の採尿（甲３９・同意）</a:t>
            </a:r>
          </a:p>
          <a:p>
            <a:pPr marL="0" indent="0">
              <a:buNone/>
            </a:pPr>
            <a:r>
              <a:rPr kumimoji="1" lang="ja-JP" altLang="en-US" sz="1900" dirty="0"/>
              <a:t>　→ＤＭＴ不検出（甲４４・留保）</a:t>
            </a:r>
          </a:p>
          <a:p>
            <a:pPr marL="0" indent="0">
              <a:buNone/>
            </a:pPr>
            <a:r>
              <a:rPr kumimoji="1" lang="ja-JP" altLang="en-US" sz="1900" dirty="0"/>
              <a:t>　⑶６／１７保釈後再逮捕時の採尿</a:t>
            </a:r>
          </a:p>
          <a:p>
            <a:pPr marL="0" indent="0">
              <a:buNone/>
            </a:pPr>
            <a:r>
              <a:rPr kumimoji="1" lang="ja-JP" altLang="en-US" sz="1900" dirty="0"/>
              <a:t>　→ＤＭＴ不検出（甲８５・意見未了）</a:t>
            </a:r>
          </a:p>
          <a:p>
            <a:endParaRPr kumimoji="1" lang="ja-JP" altLang="en-US" sz="1900" dirty="0"/>
          </a:p>
          <a:p>
            <a:pPr marL="0" indent="0">
              <a:buNone/>
            </a:pPr>
            <a:r>
              <a:rPr kumimoji="1" lang="ja-JP" altLang="en-US" sz="1900" dirty="0"/>
              <a:t>■まとめ</a:t>
            </a:r>
          </a:p>
          <a:p>
            <a:pPr marL="0" indent="0">
              <a:buNone/>
            </a:pPr>
            <a:r>
              <a:rPr kumimoji="1" lang="ja-JP" altLang="en-US" sz="1900" dirty="0"/>
              <a:t>２／２６から６日後の３／３の尿鑑定でＤＭＴが検出され、その他の尿鑑定で不検出となったのは、２／２６に飲んだミモザ茶にＤＭＴが含有していたと合理的に推認できる（１０／６意見書）</a:t>
            </a:r>
          </a:p>
          <a:p>
            <a:endParaRPr kumimoji="1" lang="ja-JP" altLang="en-US" dirty="0"/>
          </a:p>
        </p:txBody>
      </p:sp>
    </p:spTree>
    <p:extLst>
      <p:ext uri="{BB962C8B-B14F-4D97-AF65-F5344CB8AC3E}">
        <p14:creationId xmlns:p14="http://schemas.microsoft.com/office/powerpoint/2010/main" val="41010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CC9FC-C47A-4356-8135-60C2AA775F25}"/>
              </a:ext>
            </a:extLst>
          </p:cNvPr>
          <p:cNvSpPr>
            <a:spLocks noGrp="1"/>
          </p:cNvSpPr>
          <p:nvPr>
            <p:ph type="title"/>
          </p:nvPr>
        </p:nvSpPr>
        <p:spPr/>
        <p:txBody>
          <a:bodyPr/>
          <a:lstStyle/>
          <a:p>
            <a:r>
              <a:rPr kumimoji="1" lang="ja-JP" altLang="en-US" dirty="0"/>
              <a:t>麻薬施用（③事件）</a:t>
            </a:r>
          </a:p>
        </p:txBody>
      </p:sp>
      <p:sp>
        <p:nvSpPr>
          <p:cNvPr id="3" name="コンテンツ プレースホルダー 2">
            <a:extLst>
              <a:ext uri="{FF2B5EF4-FFF2-40B4-BE49-F238E27FC236}">
                <a16:creationId xmlns:a16="http://schemas.microsoft.com/office/drawing/2014/main" id="{E9556023-37E9-499D-8389-161A93C27CAB}"/>
              </a:ext>
            </a:extLst>
          </p:cNvPr>
          <p:cNvSpPr>
            <a:spLocks noGrp="1"/>
          </p:cNvSpPr>
          <p:nvPr>
            <p:ph idx="1"/>
          </p:nvPr>
        </p:nvSpPr>
        <p:spPr>
          <a:xfrm>
            <a:off x="2589212" y="1800225"/>
            <a:ext cx="8915400" cy="4543425"/>
          </a:xfrm>
        </p:spPr>
        <p:txBody>
          <a:bodyPr>
            <a:normAutofit/>
          </a:bodyPr>
          <a:lstStyle/>
          <a:p>
            <a:pPr marL="0" indent="0">
              <a:buNone/>
            </a:pPr>
            <a:r>
              <a:rPr kumimoji="1" lang="ja-JP" altLang="en-US" b="1" dirty="0"/>
              <a:t>弁護人の反論要旨</a:t>
            </a:r>
            <a:r>
              <a:rPr kumimoji="1" lang="ja-JP" altLang="en-US" dirty="0"/>
              <a:t>（７／２０公訴事実に対する意見陳述を参照）</a:t>
            </a:r>
          </a:p>
          <a:p>
            <a:endParaRPr kumimoji="1" lang="ja-JP" altLang="en-US" dirty="0"/>
          </a:p>
          <a:p>
            <a:pPr marL="0" indent="0">
              <a:buNone/>
            </a:pPr>
            <a:r>
              <a:rPr kumimoji="1" lang="ja-JP" altLang="en-US" dirty="0"/>
              <a:t>■２／２６にミモザ茶を飲んだ事実は認めるが、ミモザ茶の含有成分は確認されていない。酔いによってＤＭＴが含まれていたと推測</a:t>
            </a:r>
            <a:r>
              <a:rPr lang="ja-JP" altLang="en-US" dirty="0"/>
              <a:t>できる</a:t>
            </a:r>
            <a:r>
              <a:rPr kumimoji="1" lang="ja-JP" altLang="en-US" dirty="0"/>
              <a:t>だけ→科学的には不明</a:t>
            </a:r>
          </a:p>
          <a:p>
            <a:pPr marL="0" indent="0">
              <a:buNone/>
            </a:pPr>
            <a:r>
              <a:rPr kumimoji="1" lang="ja-JP" altLang="en-US" dirty="0"/>
              <a:t>■ヒトには内因性ＤＭＴが存在し、</a:t>
            </a:r>
            <a:r>
              <a:rPr kumimoji="1" lang="ja-JP" altLang="en-US" b="1" dirty="0"/>
              <a:t>通常でも尿中から検出</a:t>
            </a:r>
            <a:r>
              <a:rPr kumimoji="1" lang="ja-JP" altLang="en-US" dirty="0"/>
              <a:t>される</a:t>
            </a:r>
          </a:p>
          <a:p>
            <a:pPr marL="0" indent="0">
              <a:buNone/>
            </a:pPr>
            <a:r>
              <a:rPr kumimoji="1" lang="ja-JP" altLang="en-US" dirty="0"/>
              <a:t>■外因性ＤＭＴは２４時間以内に素早く代謝され、</a:t>
            </a:r>
            <a:r>
              <a:rPr kumimoji="1" lang="ja-JP" altLang="en-US" b="1" dirty="0"/>
              <a:t>６日後の尿中に残存しない</a:t>
            </a:r>
          </a:p>
          <a:p>
            <a:pPr marL="0" indent="0">
              <a:buNone/>
            </a:pPr>
            <a:endParaRPr kumimoji="1" lang="ja-JP" altLang="en-US" dirty="0"/>
          </a:p>
          <a:p>
            <a:pPr marL="0" indent="0">
              <a:buNone/>
            </a:pPr>
            <a:r>
              <a:rPr kumimoji="1" lang="ja-JP" altLang="en-US" dirty="0"/>
              <a:t>■尿鑑定の結果が分かれた理由は十分に説明できる</a:t>
            </a:r>
          </a:p>
          <a:p>
            <a:pPr marL="0" indent="0">
              <a:buNone/>
            </a:pPr>
            <a:r>
              <a:rPr kumimoji="1" lang="ja-JP" altLang="en-US" dirty="0"/>
              <a:t>⑴　日内変動や身体状況により、</a:t>
            </a:r>
            <a:r>
              <a:rPr kumimoji="1" lang="ja-JP" altLang="en-US" b="1" dirty="0"/>
              <a:t>ＤＭＴが尿中に排泄されたりされなかったり</a:t>
            </a:r>
            <a:r>
              <a:rPr kumimoji="1" lang="ja-JP" altLang="en-US" dirty="0"/>
              <a:t>する</a:t>
            </a:r>
          </a:p>
          <a:p>
            <a:pPr marL="0" indent="-457200">
              <a:buNone/>
            </a:pPr>
            <a:r>
              <a:rPr kumimoji="1" lang="ja-JP" altLang="en-US" dirty="0"/>
              <a:t>⑵　２４時間連続で採尿した場合にはＤＭＴを検出しやすいが、</a:t>
            </a:r>
            <a:r>
              <a:rPr kumimoji="1" lang="ja-JP" altLang="en-US" b="1" dirty="0"/>
              <a:t>１回の尿しか採取しなかった</a:t>
            </a:r>
            <a:r>
              <a:rPr kumimoji="1" lang="ja-JP" altLang="en-US" dirty="0"/>
              <a:t>場合はＤＭＴを検出する確率が大幅に下がる</a:t>
            </a:r>
          </a:p>
          <a:p>
            <a:endParaRPr kumimoji="1" lang="ja-JP" altLang="en-US" dirty="0"/>
          </a:p>
        </p:txBody>
      </p:sp>
    </p:spTree>
    <p:extLst>
      <p:ext uri="{BB962C8B-B14F-4D97-AF65-F5344CB8AC3E}">
        <p14:creationId xmlns:p14="http://schemas.microsoft.com/office/powerpoint/2010/main" val="24407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4D0995-2819-4B96-917C-F1084420D6CD}"/>
              </a:ext>
            </a:extLst>
          </p:cNvPr>
          <p:cNvSpPr>
            <a:spLocks noGrp="1"/>
          </p:cNvSpPr>
          <p:nvPr>
            <p:ph type="title"/>
          </p:nvPr>
        </p:nvSpPr>
        <p:spPr/>
        <p:txBody>
          <a:bodyPr/>
          <a:lstStyle/>
          <a:p>
            <a:r>
              <a:rPr kumimoji="1" lang="ja-JP" altLang="en-US" dirty="0"/>
              <a:t>検察官の主張</a:t>
            </a:r>
          </a:p>
        </p:txBody>
      </p:sp>
      <p:sp>
        <p:nvSpPr>
          <p:cNvPr id="3" name="コンテンツ プレースホルダー 2">
            <a:extLst>
              <a:ext uri="{FF2B5EF4-FFF2-40B4-BE49-F238E27FC236}">
                <a16:creationId xmlns:a16="http://schemas.microsoft.com/office/drawing/2014/main" id="{FDFF67F7-02BD-4620-8129-F12F97F7ED88}"/>
              </a:ext>
            </a:extLst>
          </p:cNvPr>
          <p:cNvSpPr>
            <a:spLocks noGrp="1"/>
          </p:cNvSpPr>
          <p:nvPr>
            <p:ph idx="1"/>
          </p:nvPr>
        </p:nvSpPr>
        <p:spPr>
          <a:xfrm>
            <a:off x="2589212" y="1676400"/>
            <a:ext cx="8915400" cy="4557490"/>
          </a:xfrm>
        </p:spPr>
        <p:txBody>
          <a:bodyPr>
            <a:normAutofit fontScale="92500" lnSpcReduction="10000"/>
          </a:bodyPr>
          <a:lstStyle/>
          <a:p>
            <a:pPr algn="l" fontAlgn="base"/>
            <a:r>
              <a:rPr lang="ja-JP" altLang="en-US" b="1" i="0" dirty="0">
                <a:solidFill>
                  <a:srgbClr val="323232"/>
                </a:solidFill>
                <a:effectLst/>
                <a:latin typeface="メイリオ" panose="020B0604030504040204" pitchFamily="50" charset="-128"/>
                <a:ea typeface="メイリオ" panose="020B0604030504040204" pitchFamily="50" charset="-128"/>
              </a:rPr>
              <a:t>麻薬及び向精神薬取締法</a:t>
            </a:r>
            <a:endParaRPr lang="en-US" altLang="ja-JP" b="1" i="0" dirty="0">
              <a:solidFill>
                <a:srgbClr val="323232"/>
              </a:solidFill>
              <a:effectLst/>
              <a:latin typeface="メイリオ" panose="020B0604030504040204" pitchFamily="50" charset="-128"/>
              <a:ea typeface="メイリオ" panose="020B0604030504040204" pitchFamily="50" charset="-128"/>
            </a:endParaRPr>
          </a:p>
          <a:p>
            <a:pPr algn="l" fontAlgn="base"/>
            <a:endParaRPr lang="ja-JP" altLang="en-US" b="1" i="0" dirty="0">
              <a:solidFill>
                <a:srgbClr val="323232"/>
              </a:solidFill>
              <a:effectLst/>
              <a:latin typeface="メイリオ" panose="020B0604030504040204" pitchFamily="50" charset="-128"/>
              <a:ea typeface="メイリオ" panose="020B0604030504040204" pitchFamily="50" charset="-128"/>
            </a:endParaRPr>
          </a:p>
          <a:p>
            <a:pPr marL="400050" lvl="1" indent="0" fontAlgn="base">
              <a:buNone/>
            </a:pPr>
            <a:r>
              <a:rPr lang="ja-JP" altLang="en-US" sz="1800" b="1" i="0" dirty="0">
                <a:solidFill>
                  <a:srgbClr val="323232"/>
                </a:solidFill>
                <a:effectLst/>
                <a:latin typeface="inherit"/>
                <a:ea typeface="メイリオ" panose="020B0604030504040204" pitchFamily="50" charset="-128"/>
              </a:rPr>
              <a:t>第二条（用語の定義）</a:t>
            </a:r>
            <a:r>
              <a:rPr lang="ja-JP" altLang="en-US" sz="1800" b="0" i="0" dirty="0">
                <a:solidFill>
                  <a:srgbClr val="323232"/>
                </a:solidFill>
                <a:effectLst/>
                <a:latin typeface="メイリオ" panose="020B0604030504040204" pitchFamily="50" charset="-128"/>
                <a:ea typeface="メイリオ" panose="020B0604030504040204" pitchFamily="50" charset="-128"/>
              </a:rPr>
              <a:t>　この法律において次の各号に掲げる用語の意義は、それぞれ当該各号に定めるところによる。</a:t>
            </a:r>
            <a:endParaRPr lang="en-US" altLang="ja-JP" sz="1800" b="0" i="0" dirty="0">
              <a:solidFill>
                <a:srgbClr val="323232"/>
              </a:solidFill>
              <a:effectLst/>
              <a:latin typeface="メイリオ" panose="020B0604030504040204" pitchFamily="50" charset="-128"/>
              <a:ea typeface="メイリオ" panose="020B0604030504040204" pitchFamily="50" charset="-128"/>
            </a:endParaRPr>
          </a:p>
          <a:p>
            <a:pPr marL="0" indent="0" algn="l" fontAlgn="base">
              <a:buNone/>
            </a:pPr>
            <a:r>
              <a:rPr lang="ja-JP" altLang="en-US" b="1" i="0" dirty="0">
                <a:solidFill>
                  <a:srgbClr val="323232"/>
                </a:solidFill>
                <a:effectLst/>
                <a:latin typeface="inherit"/>
                <a:ea typeface="メイリオ" panose="020B0604030504040204" pitchFamily="50" charset="-128"/>
              </a:rPr>
              <a:t>　　一</a:t>
            </a:r>
            <a:r>
              <a:rPr lang="ja-JP" altLang="en-US" b="0" i="0" dirty="0">
                <a:solidFill>
                  <a:srgbClr val="323232"/>
                </a:solidFill>
                <a:effectLst/>
                <a:latin typeface="メイリオ" panose="020B0604030504040204" pitchFamily="50" charset="-128"/>
                <a:ea typeface="メイリオ" panose="020B0604030504040204" pitchFamily="50" charset="-128"/>
              </a:rPr>
              <a:t>　麻薬　別表第一に掲げる物をいう。</a:t>
            </a:r>
            <a:endParaRPr lang="en-US" altLang="ja-JP" b="0" i="0" dirty="0">
              <a:solidFill>
                <a:srgbClr val="323232"/>
              </a:solidFill>
              <a:effectLst/>
              <a:latin typeface="メイリオ" panose="020B0604030504040204" pitchFamily="50" charset="-128"/>
              <a:ea typeface="メイリオ" panose="020B0604030504040204" pitchFamily="50" charset="-128"/>
            </a:endParaRPr>
          </a:p>
          <a:p>
            <a:pPr marL="0" indent="0" algn="l" fontAlgn="base">
              <a:buNone/>
            </a:pPr>
            <a:endParaRPr lang="ja-JP" altLang="en-US" b="0" i="0" dirty="0">
              <a:solidFill>
                <a:srgbClr val="323232"/>
              </a:solidFill>
              <a:effectLst/>
              <a:latin typeface="メイリオ" panose="020B0604030504040204" pitchFamily="50" charset="-128"/>
              <a:ea typeface="メイリオ" panose="020B0604030504040204" pitchFamily="50" charset="-128"/>
            </a:endParaRPr>
          </a:p>
          <a:p>
            <a:pPr marL="400050" lvl="1" indent="0" fontAlgn="base">
              <a:buNone/>
            </a:pPr>
            <a:r>
              <a:rPr lang="zh-TW" altLang="en-US" sz="1800" b="1" i="0" dirty="0">
                <a:solidFill>
                  <a:srgbClr val="323232"/>
                </a:solidFill>
                <a:effectLst/>
                <a:latin typeface="メイリオ" panose="020B0604030504040204" pitchFamily="50" charset="-128"/>
                <a:ea typeface="メイリオ" panose="020B0604030504040204" pitchFamily="50" charset="-128"/>
              </a:rPr>
              <a:t>別表第一（第二条関係）</a:t>
            </a:r>
            <a:endParaRPr lang="en-US" altLang="zh-TW" sz="1800" b="1" i="0" dirty="0">
              <a:solidFill>
                <a:srgbClr val="323232"/>
              </a:solidFill>
              <a:effectLst/>
              <a:latin typeface="メイリオ" panose="020B0604030504040204" pitchFamily="50" charset="-128"/>
              <a:ea typeface="メイリオ" panose="020B0604030504040204" pitchFamily="50" charset="-128"/>
            </a:endParaRPr>
          </a:p>
          <a:p>
            <a:pPr marL="400050" lvl="1" indent="0" fontAlgn="base">
              <a:buNone/>
            </a:pPr>
            <a:r>
              <a:rPr lang="ja-JP" altLang="en-US" sz="1800" b="1" i="0" dirty="0">
                <a:solidFill>
                  <a:srgbClr val="323232"/>
                </a:solidFill>
                <a:effectLst/>
                <a:latin typeface="inherit"/>
                <a:ea typeface="メイリオ" panose="020B0604030504040204" pitchFamily="50" charset="-128"/>
              </a:rPr>
              <a:t>七十五</a:t>
            </a:r>
            <a:r>
              <a:rPr lang="ja-JP" altLang="en-US" sz="1800" b="0" i="0" dirty="0">
                <a:solidFill>
                  <a:srgbClr val="323232"/>
                </a:solidFill>
                <a:effectLst/>
                <a:latin typeface="メイリオ" panose="020B0604030504040204" pitchFamily="50" charset="-128"/>
                <a:ea typeface="メイリオ" panose="020B0604030504040204" pitchFamily="50" charset="-128"/>
              </a:rPr>
              <a:t>　前各号に掲げる物と同種の濫用のおそれがあり、かつ、同種の有害作用がある物であつて、政令で定めるもの</a:t>
            </a:r>
          </a:p>
          <a:p>
            <a:pPr marL="400050" lvl="1" indent="0" fontAlgn="base">
              <a:buNone/>
            </a:pPr>
            <a:r>
              <a:rPr lang="ja-JP" altLang="en-US" sz="1800" b="1" i="0" dirty="0">
                <a:solidFill>
                  <a:srgbClr val="323232"/>
                </a:solidFill>
                <a:effectLst/>
                <a:latin typeface="inherit"/>
                <a:ea typeface="メイリオ" panose="020B0604030504040204" pitchFamily="50" charset="-128"/>
              </a:rPr>
              <a:t>七十六</a:t>
            </a:r>
            <a:r>
              <a:rPr lang="ja-JP" altLang="en-US" sz="1800" b="0" i="0" dirty="0">
                <a:solidFill>
                  <a:srgbClr val="323232"/>
                </a:solidFill>
                <a:effectLst/>
                <a:latin typeface="メイリオ" panose="020B0604030504040204" pitchFamily="50" charset="-128"/>
                <a:ea typeface="メイリオ" panose="020B0604030504040204" pitchFamily="50" charset="-128"/>
              </a:rPr>
              <a:t>　前各号に掲げる物のいずれかを含有する物であつて、あへん以外のもの。ただし、次に掲げるものを除く。</a:t>
            </a:r>
          </a:p>
          <a:p>
            <a:pPr marL="400050" lvl="1" indent="0" fontAlgn="base">
              <a:buNone/>
            </a:pPr>
            <a:r>
              <a:rPr lang="ja-JP" altLang="en-US" sz="1800" b="1" i="0" dirty="0">
                <a:solidFill>
                  <a:srgbClr val="323232"/>
                </a:solidFill>
                <a:effectLst/>
                <a:latin typeface="inherit"/>
                <a:ea typeface="メイリオ" panose="020B0604030504040204" pitchFamily="50" charset="-128"/>
              </a:rPr>
              <a:t>イ</a:t>
            </a:r>
            <a:r>
              <a:rPr lang="ja-JP" altLang="en-US" sz="1800" b="0" i="0" dirty="0">
                <a:solidFill>
                  <a:srgbClr val="323232"/>
                </a:solidFill>
                <a:effectLst/>
                <a:latin typeface="メイリオ" panose="020B0604030504040204" pitchFamily="50" charset="-128"/>
                <a:ea typeface="メイリオ" panose="020B0604030504040204" pitchFamily="50" charset="-128"/>
              </a:rPr>
              <a:t>　千分中十分以下のコデイン、ジヒドロコデイン又はこれらの塩類を含有する物であつて、これら以外の前各号に掲げる物を含有しないもの</a:t>
            </a:r>
          </a:p>
          <a:p>
            <a:pPr marL="400050" lvl="1" indent="0" fontAlgn="base">
              <a:buNone/>
            </a:pPr>
            <a:r>
              <a:rPr lang="ja-JP" altLang="en-US" sz="1800" b="1" i="0" dirty="0">
                <a:solidFill>
                  <a:srgbClr val="323232"/>
                </a:solidFill>
                <a:effectLst/>
                <a:latin typeface="inherit"/>
                <a:ea typeface="メイリオ" panose="020B0604030504040204" pitchFamily="50" charset="-128"/>
              </a:rPr>
              <a:t>ロ</a:t>
            </a:r>
            <a:r>
              <a:rPr lang="ja-JP" altLang="en-US" sz="1800" b="0" i="0" dirty="0">
                <a:solidFill>
                  <a:srgbClr val="323232"/>
                </a:solidFill>
                <a:effectLst/>
                <a:latin typeface="メイリオ" panose="020B0604030504040204" pitchFamily="50" charset="-128"/>
                <a:ea typeface="メイリオ" panose="020B0604030504040204" pitchFamily="50" charset="-128"/>
              </a:rPr>
              <a:t>　麻薬原料植物以外の植物（その一部分を含む。）</a:t>
            </a:r>
          </a:p>
          <a:p>
            <a:endParaRPr kumimoji="1" lang="ja-JP" altLang="en-US" dirty="0"/>
          </a:p>
        </p:txBody>
      </p:sp>
    </p:spTree>
    <p:extLst>
      <p:ext uri="{BB962C8B-B14F-4D97-AF65-F5344CB8AC3E}">
        <p14:creationId xmlns:p14="http://schemas.microsoft.com/office/powerpoint/2010/main" val="46213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FAEB1A-9BC5-4C9A-8D98-D9E3E300F4FB}"/>
              </a:ext>
            </a:extLst>
          </p:cNvPr>
          <p:cNvSpPr>
            <a:spLocks noGrp="1"/>
          </p:cNvSpPr>
          <p:nvPr>
            <p:ph type="title"/>
          </p:nvPr>
        </p:nvSpPr>
        <p:spPr/>
        <p:txBody>
          <a:bodyPr/>
          <a:lstStyle/>
          <a:p>
            <a:r>
              <a:rPr kumimoji="1" lang="ja-JP" altLang="en-US" dirty="0"/>
              <a:t>原材料提供（④～⑥事件）</a:t>
            </a:r>
          </a:p>
        </p:txBody>
      </p:sp>
      <p:sp>
        <p:nvSpPr>
          <p:cNvPr id="3" name="コンテンツ プレースホルダー 2">
            <a:extLst>
              <a:ext uri="{FF2B5EF4-FFF2-40B4-BE49-F238E27FC236}">
                <a16:creationId xmlns:a16="http://schemas.microsoft.com/office/drawing/2014/main" id="{722D8B91-A7BC-4323-BB18-34149FFC1FF5}"/>
              </a:ext>
            </a:extLst>
          </p:cNvPr>
          <p:cNvSpPr>
            <a:spLocks noGrp="1"/>
          </p:cNvSpPr>
          <p:nvPr>
            <p:ph idx="1"/>
          </p:nvPr>
        </p:nvSpPr>
        <p:spPr/>
        <p:txBody>
          <a:bodyPr/>
          <a:lstStyle/>
          <a:p>
            <a:pPr marL="0" indent="0">
              <a:buNone/>
            </a:pPr>
            <a:r>
              <a:rPr kumimoji="1" lang="ja-JP" altLang="en-US" b="1" dirty="0"/>
              <a:t>検察官の主張及び立証構造</a:t>
            </a:r>
          </a:p>
          <a:p>
            <a:endParaRPr kumimoji="1" lang="ja-JP" altLang="en-US" dirty="0"/>
          </a:p>
          <a:p>
            <a:pPr marL="0" indent="0">
              <a:buNone/>
            </a:pPr>
            <a:r>
              <a:rPr kumimoji="1" lang="ja-JP" altLang="en-US" dirty="0"/>
              <a:t>（④事件）</a:t>
            </a:r>
          </a:p>
          <a:p>
            <a:pPr marL="0" indent="0">
              <a:buNone/>
            </a:pPr>
            <a:r>
              <a:rPr kumimoji="1" lang="ja-JP" altLang="en-US" dirty="0"/>
              <a:t>■青井硝子がＭｅｄｉ－Ｔｅａ（ミモザ）を発送（１／２０頃）（甲５１・同意）</a:t>
            </a:r>
          </a:p>
          <a:p>
            <a:pPr marL="0" indent="0">
              <a:buNone/>
            </a:pPr>
            <a:r>
              <a:rPr kumimoji="1" lang="ja-JP" altLang="en-US" dirty="0"/>
              <a:t>■１２／３１購入のアカシア茶と１／２０頃購入のミモザ茶を冷凍保管（甲５２・８～１０頁・同意）</a:t>
            </a:r>
          </a:p>
          <a:p>
            <a:pPr marL="0" indent="0">
              <a:buNone/>
            </a:pPr>
            <a:r>
              <a:rPr kumimoji="1" lang="ja-JP" altLang="en-US" dirty="0"/>
              <a:t>■アカシア茶とミモザ茶の双方からＤＭＴ検出（甲５０・信用性争う）</a:t>
            </a:r>
          </a:p>
          <a:p>
            <a:pPr marL="0" indent="0">
              <a:buNone/>
            </a:pPr>
            <a:r>
              <a:rPr kumimoji="1" lang="ja-JP" altLang="en-US" dirty="0"/>
              <a:t>■青井硝子はＭｅｄｉ－Ｔｅａを販売し客がお茶を作ることを想定と供述（乙７・同意）</a:t>
            </a:r>
          </a:p>
          <a:p>
            <a:endParaRPr kumimoji="1" lang="ja-JP" altLang="en-US" dirty="0"/>
          </a:p>
        </p:txBody>
      </p:sp>
    </p:spTree>
    <p:extLst>
      <p:ext uri="{BB962C8B-B14F-4D97-AF65-F5344CB8AC3E}">
        <p14:creationId xmlns:p14="http://schemas.microsoft.com/office/powerpoint/2010/main" val="3417019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57BE78-6FE8-47F1-AA24-7C4391A108CC}"/>
              </a:ext>
            </a:extLst>
          </p:cNvPr>
          <p:cNvSpPr>
            <a:spLocks noGrp="1"/>
          </p:cNvSpPr>
          <p:nvPr>
            <p:ph type="title"/>
          </p:nvPr>
        </p:nvSpPr>
        <p:spPr/>
        <p:txBody>
          <a:bodyPr/>
          <a:lstStyle/>
          <a:p>
            <a:r>
              <a:rPr kumimoji="1" lang="ja-JP" altLang="en-US" dirty="0"/>
              <a:t>原材料提供（④～⑥事件）</a:t>
            </a:r>
          </a:p>
        </p:txBody>
      </p:sp>
      <p:sp>
        <p:nvSpPr>
          <p:cNvPr id="3" name="コンテンツ プレースホルダー 2">
            <a:extLst>
              <a:ext uri="{FF2B5EF4-FFF2-40B4-BE49-F238E27FC236}">
                <a16:creationId xmlns:a16="http://schemas.microsoft.com/office/drawing/2014/main" id="{AA54461D-3D1F-4F1E-B0D5-DE135AFC3B4A}"/>
              </a:ext>
            </a:extLst>
          </p:cNvPr>
          <p:cNvSpPr>
            <a:spLocks noGrp="1"/>
          </p:cNvSpPr>
          <p:nvPr>
            <p:ph idx="1"/>
          </p:nvPr>
        </p:nvSpPr>
        <p:spPr/>
        <p:txBody>
          <a:bodyPr/>
          <a:lstStyle/>
          <a:p>
            <a:pPr marL="0" indent="0">
              <a:buNone/>
            </a:pPr>
            <a:r>
              <a:rPr kumimoji="1" lang="ja-JP" altLang="en-US" b="1" dirty="0"/>
              <a:t>検察官の主張及び立証構造</a:t>
            </a:r>
          </a:p>
          <a:p>
            <a:pPr marL="0" indent="0">
              <a:buNone/>
            </a:pPr>
            <a:endParaRPr kumimoji="1" lang="en-US" altLang="ja-JP" dirty="0"/>
          </a:p>
          <a:p>
            <a:pPr marL="0" indent="0">
              <a:buNone/>
            </a:pPr>
            <a:r>
              <a:rPr kumimoji="1" lang="ja-JP" altLang="en-US" dirty="0"/>
              <a:t>（⑤事件）</a:t>
            </a:r>
          </a:p>
          <a:p>
            <a:pPr marL="0" indent="0">
              <a:buNone/>
            </a:pPr>
            <a:r>
              <a:rPr kumimoji="1" lang="ja-JP" altLang="en-US" dirty="0"/>
              <a:t>■青井硝子がＭｅｄｉ－Ｔｅａ（ミモザ）を発送（１／２４）（甲５３・同意）</a:t>
            </a:r>
          </a:p>
          <a:p>
            <a:pPr marL="0" indent="0">
              <a:buNone/>
            </a:pPr>
            <a:r>
              <a:rPr kumimoji="1" lang="ja-JP" altLang="en-US" dirty="0"/>
              <a:t>■Ｍｅｄｉ－Ｔｅａ（ミモザ）の粉末からＤＭＴが検出（甲６４・同意）</a:t>
            </a:r>
          </a:p>
          <a:p>
            <a:pPr marL="0" indent="0">
              <a:buNone/>
            </a:pPr>
            <a:r>
              <a:rPr kumimoji="1" lang="ja-JP" altLang="en-US" dirty="0"/>
              <a:t>■ミモザ茶を作って飲むつもりで購入（甲６５・同意）</a:t>
            </a:r>
          </a:p>
          <a:p>
            <a:pPr marL="0" indent="0">
              <a:buNone/>
            </a:pPr>
            <a:r>
              <a:rPr kumimoji="1" lang="ja-JP" altLang="en-US" dirty="0"/>
              <a:t>■青井硝子は顧客がお茶を作るだろうと考えて発送と供述（乙９・同意）</a:t>
            </a:r>
          </a:p>
          <a:p>
            <a:endParaRPr kumimoji="1" lang="ja-JP" altLang="en-US" dirty="0"/>
          </a:p>
        </p:txBody>
      </p:sp>
    </p:spTree>
    <p:extLst>
      <p:ext uri="{BB962C8B-B14F-4D97-AF65-F5344CB8AC3E}">
        <p14:creationId xmlns:p14="http://schemas.microsoft.com/office/powerpoint/2010/main" val="31718135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57BE78-6FE8-47F1-AA24-7C4391A108CC}"/>
              </a:ext>
            </a:extLst>
          </p:cNvPr>
          <p:cNvSpPr>
            <a:spLocks noGrp="1"/>
          </p:cNvSpPr>
          <p:nvPr>
            <p:ph type="title"/>
          </p:nvPr>
        </p:nvSpPr>
        <p:spPr/>
        <p:txBody>
          <a:bodyPr/>
          <a:lstStyle/>
          <a:p>
            <a:r>
              <a:rPr kumimoji="1" lang="ja-JP" altLang="en-US" dirty="0"/>
              <a:t>原材料提供（④～⑥事件）</a:t>
            </a:r>
          </a:p>
        </p:txBody>
      </p:sp>
      <p:sp>
        <p:nvSpPr>
          <p:cNvPr id="3" name="コンテンツ プレースホルダー 2">
            <a:extLst>
              <a:ext uri="{FF2B5EF4-FFF2-40B4-BE49-F238E27FC236}">
                <a16:creationId xmlns:a16="http://schemas.microsoft.com/office/drawing/2014/main" id="{AA54461D-3D1F-4F1E-B0D5-DE135AFC3B4A}"/>
              </a:ext>
            </a:extLst>
          </p:cNvPr>
          <p:cNvSpPr>
            <a:spLocks noGrp="1"/>
          </p:cNvSpPr>
          <p:nvPr>
            <p:ph idx="1"/>
          </p:nvPr>
        </p:nvSpPr>
        <p:spPr/>
        <p:txBody>
          <a:bodyPr/>
          <a:lstStyle/>
          <a:p>
            <a:pPr marL="0" indent="0">
              <a:buNone/>
            </a:pPr>
            <a:r>
              <a:rPr kumimoji="1" lang="ja-JP" altLang="en-US" b="1" dirty="0"/>
              <a:t>検察官の主張及び立証構造</a:t>
            </a:r>
          </a:p>
          <a:p>
            <a:pPr marL="0" indent="0">
              <a:buNone/>
            </a:pPr>
            <a:endParaRPr kumimoji="1" lang="en-US" altLang="ja-JP" dirty="0"/>
          </a:p>
          <a:p>
            <a:pPr marL="0" indent="0">
              <a:buNone/>
            </a:pPr>
            <a:r>
              <a:rPr kumimoji="1" lang="ja-JP" altLang="en-US" dirty="0"/>
              <a:t>（⑥事件）</a:t>
            </a:r>
          </a:p>
          <a:p>
            <a:pPr marL="0" indent="0">
              <a:buNone/>
            </a:pPr>
            <a:r>
              <a:rPr kumimoji="1" lang="ja-JP" altLang="en-US" dirty="0"/>
              <a:t>■青井硝子がＭｅｄｉ－Ｔｅａ（アカシア）を発送（２／２４頃）（甲６６・同意）</a:t>
            </a:r>
          </a:p>
          <a:p>
            <a:pPr marL="0" indent="0">
              <a:buNone/>
            </a:pPr>
            <a:r>
              <a:rPr kumimoji="1" lang="ja-JP" altLang="en-US" dirty="0"/>
              <a:t>■Ｍｅｄｉ－Ｔｅａ（アカシア）の粉末からＤＭＴが検出（甲７４・同意）</a:t>
            </a:r>
          </a:p>
          <a:p>
            <a:pPr marL="0" indent="0">
              <a:buNone/>
            </a:pPr>
            <a:r>
              <a:rPr kumimoji="1" lang="ja-JP" altLang="en-US" dirty="0"/>
              <a:t>■アカシア茶を作って飲むつもりで購入（甲７５・同意）</a:t>
            </a:r>
          </a:p>
          <a:p>
            <a:pPr marL="0" indent="0">
              <a:buNone/>
            </a:pPr>
            <a:r>
              <a:rPr kumimoji="1" lang="en-US" altLang="ja-JP" dirty="0"/>
              <a:t>※</a:t>
            </a:r>
            <a:r>
              <a:rPr kumimoji="1" lang="ja-JP" altLang="en-US" dirty="0"/>
              <a:t>　⑥事件では青井硝子の認識は供述調書なし（乙１１参照）</a:t>
            </a:r>
          </a:p>
          <a:p>
            <a:pPr marL="0" indent="0">
              <a:buNone/>
            </a:pPr>
            <a:endParaRPr kumimoji="1" lang="ja-JP" altLang="en-US" dirty="0"/>
          </a:p>
        </p:txBody>
      </p:sp>
    </p:spTree>
    <p:extLst>
      <p:ext uri="{BB962C8B-B14F-4D97-AF65-F5344CB8AC3E}">
        <p14:creationId xmlns:p14="http://schemas.microsoft.com/office/powerpoint/2010/main" val="4111901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57BE78-6FE8-47F1-AA24-7C4391A108CC}"/>
              </a:ext>
            </a:extLst>
          </p:cNvPr>
          <p:cNvSpPr>
            <a:spLocks noGrp="1"/>
          </p:cNvSpPr>
          <p:nvPr>
            <p:ph type="title"/>
          </p:nvPr>
        </p:nvSpPr>
        <p:spPr/>
        <p:txBody>
          <a:bodyPr/>
          <a:lstStyle/>
          <a:p>
            <a:r>
              <a:rPr kumimoji="1" lang="ja-JP" altLang="en-US" dirty="0"/>
              <a:t>原材料提供（④～⑥事件）</a:t>
            </a:r>
          </a:p>
        </p:txBody>
      </p:sp>
      <p:sp>
        <p:nvSpPr>
          <p:cNvPr id="3" name="コンテンツ プレースホルダー 2">
            <a:extLst>
              <a:ext uri="{FF2B5EF4-FFF2-40B4-BE49-F238E27FC236}">
                <a16:creationId xmlns:a16="http://schemas.microsoft.com/office/drawing/2014/main" id="{AA54461D-3D1F-4F1E-B0D5-DE135AFC3B4A}"/>
              </a:ext>
            </a:extLst>
          </p:cNvPr>
          <p:cNvSpPr>
            <a:spLocks noGrp="1"/>
          </p:cNvSpPr>
          <p:nvPr>
            <p:ph idx="1"/>
          </p:nvPr>
        </p:nvSpPr>
        <p:spPr>
          <a:xfrm>
            <a:off x="2589212" y="1590674"/>
            <a:ext cx="8915400" cy="4320547"/>
          </a:xfrm>
        </p:spPr>
        <p:txBody>
          <a:bodyPr>
            <a:normAutofit fontScale="92500" lnSpcReduction="20000"/>
          </a:bodyPr>
          <a:lstStyle/>
          <a:p>
            <a:pPr marL="0" indent="0">
              <a:buNone/>
            </a:pPr>
            <a:r>
              <a:rPr kumimoji="1" lang="ja-JP" altLang="en-US" sz="1900" b="1" dirty="0"/>
              <a:t>弁護人の反論</a:t>
            </a:r>
          </a:p>
          <a:p>
            <a:endParaRPr kumimoji="1" lang="ja-JP" altLang="en-US" sz="1900" dirty="0"/>
          </a:p>
          <a:p>
            <a:pPr marL="0" indent="0">
              <a:buNone/>
            </a:pPr>
            <a:r>
              <a:rPr kumimoji="1" lang="ja-JP" altLang="en-US" sz="1900" dirty="0"/>
              <a:t>■原材料の範囲が広すぎる</a:t>
            </a:r>
          </a:p>
          <a:p>
            <a:pPr marL="0" indent="0">
              <a:buNone/>
            </a:pPr>
            <a:r>
              <a:rPr kumimoji="1" lang="ja-JP" altLang="en-US" sz="1900" dirty="0"/>
              <a:t>①　限定列挙方式が取られていない（麻薬向精神薬原料とも異なる）</a:t>
            </a:r>
          </a:p>
          <a:p>
            <a:pPr marL="0" indent="0">
              <a:buNone/>
            </a:pPr>
            <a:r>
              <a:rPr kumimoji="1" lang="ja-JP" altLang="en-US" sz="1900" dirty="0"/>
              <a:t>②　原材料の提供</a:t>
            </a:r>
            <a:r>
              <a:rPr lang="ja-JP" altLang="en-US" sz="1900" dirty="0"/>
              <a:t>に</a:t>
            </a:r>
            <a:r>
              <a:rPr kumimoji="1" lang="ja-JP" altLang="en-US" sz="1900" dirty="0"/>
              <a:t>は飲料水を渡すことも含まれてしまう</a:t>
            </a:r>
          </a:p>
          <a:p>
            <a:endParaRPr kumimoji="1" lang="ja-JP" altLang="en-US" sz="1900" dirty="0"/>
          </a:p>
          <a:p>
            <a:pPr marL="0" indent="0">
              <a:buNone/>
            </a:pPr>
            <a:r>
              <a:rPr kumimoji="1" lang="ja-JP" altLang="en-US" sz="1900" dirty="0"/>
              <a:t>■「情を知って」に当たらない</a:t>
            </a:r>
          </a:p>
          <a:p>
            <a:pPr marL="0" indent="0">
              <a:buNone/>
            </a:pPr>
            <a:r>
              <a:rPr kumimoji="1" lang="ja-JP" altLang="en-US" sz="1900" dirty="0"/>
              <a:t>①　注文と発送という取引しか介在せず、製造の計画はない</a:t>
            </a:r>
          </a:p>
          <a:p>
            <a:pPr marL="0" indent="0">
              <a:buNone/>
            </a:pPr>
            <a:r>
              <a:rPr kumimoji="1" lang="ja-JP" altLang="en-US" sz="1900" dirty="0"/>
              <a:t>②　オブラートに植物片を包んでそのまま飲む等の方法もある</a:t>
            </a:r>
          </a:p>
          <a:p>
            <a:pPr marL="0" indent="0">
              <a:buNone/>
            </a:pPr>
            <a:r>
              <a:rPr kumimoji="1" lang="ja-JP" altLang="en-US" sz="1900" dirty="0"/>
              <a:t>③　購入者はお茶を作るかどうか分からないし、実際に対応がそれぞれ異なる</a:t>
            </a:r>
            <a:endParaRPr kumimoji="1" lang="en-US" altLang="ja-JP" sz="1900" dirty="0"/>
          </a:p>
          <a:p>
            <a:pPr marL="0" indent="0">
              <a:buNone/>
            </a:pPr>
            <a:endParaRPr kumimoji="1" lang="en-US" altLang="ja-JP" dirty="0"/>
          </a:p>
          <a:p>
            <a:pPr marL="0" indent="0">
              <a:buNone/>
            </a:pPr>
            <a:r>
              <a:rPr lang="en-US" altLang="ja-JP" sz="1600" dirty="0"/>
              <a:t>※</a:t>
            </a:r>
            <a:r>
              <a:rPr lang="ja-JP" altLang="en-US" sz="1600" dirty="0"/>
              <a:t>　自己の提供するＭｅｄｉ－Ｔｅａと称するものが麻薬であるＤＭＴを含有する水溶液の製造に用いられることを知っていたことを指す（８／２６　検察官回答書）</a:t>
            </a:r>
            <a:endParaRPr kumimoji="1" lang="ja-JP" altLang="en-US" sz="1600" dirty="0"/>
          </a:p>
          <a:p>
            <a:endParaRPr kumimoji="1" lang="ja-JP" altLang="en-US" dirty="0"/>
          </a:p>
        </p:txBody>
      </p:sp>
    </p:spTree>
    <p:extLst>
      <p:ext uri="{BB962C8B-B14F-4D97-AF65-F5344CB8AC3E}">
        <p14:creationId xmlns:p14="http://schemas.microsoft.com/office/powerpoint/2010/main" val="1068027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FCB57-E8B3-463D-A284-0734584271F2}"/>
              </a:ext>
            </a:extLst>
          </p:cNvPr>
          <p:cNvSpPr>
            <a:spLocks noGrp="1"/>
          </p:cNvSpPr>
          <p:nvPr>
            <p:ph type="title"/>
          </p:nvPr>
        </p:nvSpPr>
        <p:spPr/>
        <p:txBody>
          <a:bodyPr/>
          <a:lstStyle/>
          <a:p>
            <a:r>
              <a:rPr kumimoji="1" lang="ja-JP" altLang="en-US" dirty="0"/>
              <a:t>原材料提供（④～⑥事件）</a:t>
            </a:r>
          </a:p>
        </p:txBody>
      </p:sp>
      <p:sp>
        <p:nvSpPr>
          <p:cNvPr id="3" name="コンテンツ プレースホルダー 2">
            <a:extLst>
              <a:ext uri="{FF2B5EF4-FFF2-40B4-BE49-F238E27FC236}">
                <a16:creationId xmlns:a16="http://schemas.microsoft.com/office/drawing/2014/main" id="{915EB636-ADAA-4690-A7D1-B496AE4B4CC0}"/>
              </a:ext>
            </a:extLst>
          </p:cNvPr>
          <p:cNvSpPr>
            <a:spLocks noGrp="1"/>
          </p:cNvSpPr>
          <p:nvPr>
            <p:ph idx="1"/>
          </p:nvPr>
        </p:nvSpPr>
        <p:spPr>
          <a:xfrm>
            <a:off x="2589212" y="1647825"/>
            <a:ext cx="8915400" cy="4263397"/>
          </a:xfrm>
        </p:spPr>
        <p:txBody>
          <a:bodyPr>
            <a:normAutofit fontScale="92500" lnSpcReduction="20000"/>
          </a:bodyPr>
          <a:lstStyle/>
          <a:p>
            <a:pPr marL="0" indent="0">
              <a:buNone/>
            </a:pPr>
            <a:r>
              <a:rPr kumimoji="1" lang="ja-JP" altLang="en-US" sz="1900" b="1" dirty="0"/>
              <a:t>購入者の各対応</a:t>
            </a:r>
            <a:endParaRPr kumimoji="1" lang="en-US" altLang="ja-JP" sz="1900" b="1" dirty="0"/>
          </a:p>
          <a:p>
            <a:pPr marL="0" indent="0">
              <a:buNone/>
            </a:pPr>
            <a:endParaRPr kumimoji="1" lang="en-US" altLang="ja-JP" sz="1900" dirty="0"/>
          </a:p>
          <a:p>
            <a:pPr marL="0" indent="0">
              <a:buNone/>
            </a:pPr>
            <a:r>
              <a:rPr kumimoji="1" lang="ja-JP" altLang="en-US" sz="1900" dirty="0"/>
              <a:t>④事件</a:t>
            </a:r>
          </a:p>
          <a:p>
            <a:pPr marL="0" indent="0">
              <a:buNone/>
            </a:pPr>
            <a:r>
              <a:rPr kumimoji="1" lang="ja-JP" altLang="en-US" sz="1900" dirty="0"/>
              <a:t>Ｍｅｄｉ－Ｔｅａ１袋からミモザ茶を作出したが、もう１袋は未開封のまま３月２７日まで別人宅に放置</a:t>
            </a:r>
          </a:p>
          <a:p>
            <a:pPr marL="0" indent="0">
              <a:buNone/>
            </a:pPr>
            <a:endParaRPr kumimoji="1" lang="en-US" altLang="ja-JP" sz="1900" dirty="0"/>
          </a:p>
          <a:p>
            <a:pPr marL="0" indent="0">
              <a:buNone/>
            </a:pPr>
            <a:r>
              <a:rPr kumimoji="1" lang="ja-JP" altLang="en-US" sz="1900" dirty="0"/>
              <a:t>⑤事件</a:t>
            </a:r>
          </a:p>
          <a:p>
            <a:pPr marL="0" indent="0">
              <a:buNone/>
            </a:pPr>
            <a:r>
              <a:rPr kumimoji="1" lang="ja-JP" altLang="en-US" sz="1900" dirty="0"/>
              <a:t>２月３日に受領したＭｅｄｉ－Ｔｅａ１袋をレターパックから開封することもなく、６月１０日まで所有バイクのメットインに保管</a:t>
            </a:r>
          </a:p>
          <a:p>
            <a:pPr marL="0" indent="0">
              <a:buNone/>
            </a:pPr>
            <a:endParaRPr kumimoji="1" lang="en-US" altLang="ja-JP" sz="1900" dirty="0"/>
          </a:p>
          <a:p>
            <a:pPr marL="0" indent="0">
              <a:buNone/>
            </a:pPr>
            <a:r>
              <a:rPr kumimoji="1" lang="ja-JP" altLang="en-US" sz="1900" dirty="0"/>
              <a:t>⑥事件</a:t>
            </a:r>
          </a:p>
          <a:p>
            <a:pPr marL="0" indent="0">
              <a:buNone/>
            </a:pPr>
            <a:r>
              <a:rPr kumimoji="1" lang="ja-JP" altLang="en-US" sz="1900" dirty="0"/>
              <a:t>２月２６日頃にＭｅｄｉ－Ｔｅａ１袋を受領したが、飲む決心がつかないとして未開封のまま３月１０日まで自宅に保管</a:t>
            </a:r>
          </a:p>
          <a:p>
            <a:endParaRPr kumimoji="1" lang="ja-JP" altLang="en-US" dirty="0"/>
          </a:p>
        </p:txBody>
      </p:sp>
    </p:spTree>
    <p:extLst>
      <p:ext uri="{BB962C8B-B14F-4D97-AF65-F5344CB8AC3E}">
        <p14:creationId xmlns:p14="http://schemas.microsoft.com/office/powerpoint/2010/main" val="3182742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EDB664-C58F-4FEC-9B5F-BBAA95990F7B}"/>
              </a:ext>
            </a:extLst>
          </p:cNvPr>
          <p:cNvSpPr>
            <a:spLocks noGrp="1"/>
          </p:cNvSpPr>
          <p:nvPr>
            <p:ph type="title"/>
          </p:nvPr>
        </p:nvSpPr>
        <p:spPr/>
        <p:txBody>
          <a:bodyPr/>
          <a:lstStyle/>
          <a:p>
            <a:r>
              <a:rPr kumimoji="1" lang="zh-TW" altLang="en-US" dirty="0">
                <a:latin typeface="メイリオ" panose="020B0604030504040204" pitchFamily="50" charset="-128"/>
                <a:ea typeface="メイリオ" panose="020B0604030504040204" pitchFamily="50" charset="-128"/>
              </a:rPr>
              <a:t>麻薬製造幇助（⑦事件）</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539AF3C0-2916-4C7D-B7D5-ED15A021FBD8}"/>
              </a:ext>
            </a:extLst>
          </p:cNvPr>
          <p:cNvSpPr>
            <a:spLocks noGrp="1"/>
          </p:cNvSpPr>
          <p:nvPr>
            <p:ph idx="1"/>
          </p:nvPr>
        </p:nvSpPr>
        <p:spPr/>
        <p:txBody>
          <a:bodyPr/>
          <a:lstStyle/>
          <a:p>
            <a:pPr marL="0" indent="0">
              <a:buNone/>
            </a:pPr>
            <a:r>
              <a:rPr kumimoji="1" lang="ja-JP" altLang="en-US" b="1" dirty="0"/>
              <a:t>検察官の主張及び立証構造</a:t>
            </a:r>
          </a:p>
          <a:p>
            <a:endParaRPr kumimoji="1" lang="ja-JP" altLang="en-US" dirty="0"/>
          </a:p>
          <a:p>
            <a:pPr marL="0" indent="0">
              <a:buNone/>
            </a:pPr>
            <a:r>
              <a:rPr kumimoji="1" lang="ja-JP" altLang="en-US" dirty="0"/>
              <a:t>■青井硝子がアカシアの木片を発送（２／２９）（甲７６・同意）</a:t>
            </a:r>
          </a:p>
          <a:p>
            <a:pPr marL="0" indent="0">
              <a:buNone/>
            </a:pPr>
            <a:r>
              <a:rPr kumimoji="1" lang="ja-JP" altLang="en-US" dirty="0"/>
              <a:t>■アカシア茶を作出（甲８２・同意）</a:t>
            </a:r>
          </a:p>
          <a:p>
            <a:pPr marL="0" indent="0">
              <a:buNone/>
            </a:pPr>
            <a:r>
              <a:rPr kumimoji="1" lang="ja-JP" altLang="en-US" dirty="0"/>
              <a:t>■アカシア茶からＤＭＴが検出（甲７９・不同意）</a:t>
            </a:r>
            <a:endParaRPr kumimoji="1" lang="en-US" altLang="ja-JP" dirty="0"/>
          </a:p>
          <a:p>
            <a:pPr marL="0" indent="0">
              <a:buNone/>
            </a:pPr>
            <a:endParaRPr lang="en-US" altLang="ja-JP" dirty="0"/>
          </a:p>
          <a:p>
            <a:pPr marL="0" indent="0">
              <a:buNone/>
            </a:pPr>
            <a:r>
              <a:rPr kumimoji="1" lang="ja-JP" altLang="en-US" dirty="0"/>
              <a:t>ちなみに、アカシア茶を飲んだ７日後の尿からＤＭＴ検出されず、麻薬施用にならなかった（甲９０・留保）</a:t>
            </a:r>
          </a:p>
          <a:p>
            <a:pPr marL="0" indent="0">
              <a:buNone/>
            </a:pPr>
            <a:endParaRPr kumimoji="1" lang="ja-JP" altLang="en-US" dirty="0"/>
          </a:p>
        </p:txBody>
      </p:sp>
    </p:spTree>
    <p:extLst>
      <p:ext uri="{BB962C8B-B14F-4D97-AF65-F5344CB8AC3E}">
        <p14:creationId xmlns:p14="http://schemas.microsoft.com/office/powerpoint/2010/main" val="2278483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388A34-5075-4339-AD72-6CC7E99B367D}"/>
              </a:ext>
            </a:extLst>
          </p:cNvPr>
          <p:cNvSpPr>
            <a:spLocks noGrp="1"/>
          </p:cNvSpPr>
          <p:nvPr>
            <p:ph type="title"/>
          </p:nvPr>
        </p:nvSpPr>
        <p:spPr/>
        <p:txBody>
          <a:bodyPr/>
          <a:lstStyle/>
          <a:p>
            <a:r>
              <a:rPr kumimoji="1" lang="zh-TW" altLang="en-US" dirty="0">
                <a:latin typeface="メイリオ" panose="020B0604030504040204" pitchFamily="50" charset="-128"/>
                <a:ea typeface="メイリオ" panose="020B0604030504040204" pitchFamily="50" charset="-128"/>
              </a:rPr>
              <a:t>麻薬製造幇助（⑦事件）</a:t>
            </a:r>
            <a:endParaRPr kumimoji="1" lang="ja-JP" altLang="en-US" dirty="0"/>
          </a:p>
        </p:txBody>
      </p:sp>
      <p:sp>
        <p:nvSpPr>
          <p:cNvPr id="3" name="コンテンツ プレースホルダー 2">
            <a:extLst>
              <a:ext uri="{FF2B5EF4-FFF2-40B4-BE49-F238E27FC236}">
                <a16:creationId xmlns:a16="http://schemas.microsoft.com/office/drawing/2014/main" id="{8314F3E8-4CA9-4005-9444-21350845199A}"/>
              </a:ext>
            </a:extLst>
          </p:cNvPr>
          <p:cNvSpPr>
            <a:spLocks noGrp="1"/>
          </p:cNvSpPr>
          <p:nvPr>
            <p:ph idx="1"/>
          </p:nvPr>
        </p:nvSpPr>
        <p:spPr/>
        <p:txBody>
          <a:bodyPr/>
          <a:lstStyle/>
          <a:p>
            <a:pPr marL="0" indent="0">
              <a:buNone/>
            </a:pPr>
            <a:r>
              <a:rPr kumimoji="1" lang="ja-JP" altLang="en-US" b="1" dirty="0"/>
              <a:t>弁護人の反論</a:t>
            </a:r>
          </a:p>
          <a:p>
            <a:pPr marL="0" indent="0">
              <a:buNone/>
            </a:pPr>
            <a:endParaRPr kumimoji="1" lang="en-US" altLang="ja-JP" dirty="0"/>
          </a:p>
          <a:p>
            <a:pPr marL="0" indent="0">
              <a:buNone/>
            </a:pPr>
            <a:r>
              <a:rPr kumimoji="1" lang="ja-JP" altLang="en-US" dirty="0"/>
              <a:t>■アカシアの木片の販売は価値中立的で製造幇助に当たらない</a:t>
            </a:r>
          </a:p>
          <a:p>
            <a:pPr marL="0" indent="0">
              <a:buNone/>
            </a:pPr>
            <a:r>
              <a:rPr kumimoji="1" lang="ja-JP" altLang="en-US" dirty="0"/>
              <a:t>粉末化してオブラートに包んでそのまま飲む可能性もある</a:t>
            </a:r>
          </a:p>
          <a:p>
            <a:pPr marL="0" indent="0">
              <a:buNone/>
            </a:pPr>
            <a:r>
              <a:rPr kumimoji="1" lang="ja-JP" altLang="en-US" dirty="0"/>
              <a:t>アカシアを染料や加工木材として使用する可能性もある</a:t>
            </a:r>
          </a:p>
          <a:p>
            <a:pPr marL="0" indent="0">
              <a:buNone/>
            </a:pPr>
            <a:endParaRPr kumimoji="1" lang="en-US" altLang="ja-JP" dirty="0"/>
          </a:p>
          <a:p>
            <a:pPr marL="0" indent="0">
              <a:buNone/>
            </a:pPr>
            <a:r>
              <a:rPr lang="ja-JP" altLang="en-US" dirty="0"/>
              <a:t>「価値中立的行為の幇助」</a:t>
            </a:r>
            <a:r>
              <a:rPr kumimoji="1" lang="ja-JP" altLang="en-US" dirty="0"/>
              <a:t>とは、包丁を販売した金物屋が強盗を手助けしたとして処罰されるか？といった問題</a:t>
            </a:r>
            <a:endParaRPr kumimoji="1" lang="en-US" altLang="ja-JP" dirty="0"/>
          </a:p>
          <a:p>
            <a:pPr marL="0" indent="0">
              <a:buNone/>
            </a:pPr>
            <a:r>
              <a:rPr kumimoji="1" lang="ja-JP" altLang="en-US" dirty="0"/>
              <a:t>　　　</a:t>
            </a:r>
            <a:r>
              <a:rPr kumimoji="1" lang="en-US" altLang="ja-JP" dirty="0"/>
              <a:t>Cf.</a:t>
            </a:r>
            <a:r>
              <a:rPr kumimoji="1" lang="ja-JP" altLang="en-US" dirty="0"/>
              <a:t>ウィニー事件無罪判決</a:t>
            </a:r>
          </a:p>
        </p:txBody>
      </p:sp>
    </p:spTree>
    <p:extLst>
      <p:ext uri="{BB962C8B-B14F-4D97-AF65-F5344CB8AC3E}">
        <p14:creationId xmlns:p14="http://schemas.microsoft.com/office/powerpoint/2010/main" val="349276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6E289D-A12E-4F94-B191-F1E9A24D7096}"/>
              </a:ext>
            </a:extLst>
          </p:cNvPr>
          <p:cNvSpPr>
            <a:spLocks noGrp="1"/>
          </p:cNvSpPr>
          <p:nvPr>
            <p:ph type="title"/>
          </p:nvPr>
        </p:nvSpPr>
        <p:spPr/>
        <p:txBody>
          <a:bodyPr/>
          <a:lstStyle/>
          <a:p>
            <a:r>
              <a:rPr kumimoji="1" lang="ja-JP" altLang="en-US" dirty="0"/>
              <a:t>検察官の主張</a:t>
            </a:r>
          </a:p>
        </p:txBody>
      </p:sp>
      <p:sp>
        <p:nvSpPr>
          <p:cNvPr id="3" name="コンテンツ プレースホルダー 2">
            <a:extLst>
              <a:ext uri="{FF2B5EF4-FFF2-40B4-BE49-F238E27FC236}">
                <a16:creationId xmlns:a16="http://schemas.microsoft.com/office/drawing/2014/main" id="{F98398C9-CBA5-4E55-B393-8F94D2FBBB38}"/>
              </a:ext>
            </a:extLst>
          </p:cNvPr>
          <p:cNvSpPr>
            <a:spLocks noGrp="1"/>
          </p:cNvSpPr>
          <p:nvPr>
            <p:ph idx="1"/>
          </p:nvPr>
        </p:nvSpPr>
        <p:spPr>
          <a:xfrm>
            <a:off x="2589212" y="1685925"/>
            <a:ext cx="8915400" cy="4225297"/>
          </a:xfrm>
        </p:spPr>
        <p:txBody>
          <a:bodyPr>
            <a:normAutofit lnSpcReduction="10000"/>
          </a:bodyPr>
          <a:lstStyle/>
          <a:p>
            <a:pPr marL="0" indent="0">
              <a:buNone/>
            </a:pPr>
            <a:r>
              <a:rPr kumimoji="1" lang="ja-JP" altLang="en-US" dirty="0"/>
              <a:t>麻薬、麻薬原料植物、向精神薬及び麻薬向精神薬原料を指定する政令１条４５号</a:t>
            </a:r>
            <a:endParaRPr kumimoji="1" lang="en-US" altLang="ja-JP" dirty="0"/>
          </a:p>
          <a:p>
            <a:pPr marL="0" indent="0">
              <a:buNone/>
            </a:pPr>
            <a:r>
              <a:rPr lang="ja-JP" altLang="en-US" dirty="0"/>
              <a:t>３</a:t>
            </a:r>
            <a:r>
              <a:rPr kumimoji="1" lang="en-US" altLang="ja-JP" dirty="0"/>
              <a:t>―〔</a:t>
            </a:r>
            <a:r>
              <a:rPr lang="ja-JP" altLang="en-US" dirty="0"/>
              <a:t>２</a:t>
            </a:r>
            <a:r>
              <a:rPr kumimoji="1" lang="en-US" altLang="ja-JP" dirty="0"/>
              <a:t>―</a:t>
            </a:r>
            <a:r>
              <a:rPr kumimoji="1" lang="ja-JP" altLang="en-US" dirty="0"/>
              <a:t>（ジメチルアミノ）エチル</a:t>
            </a:r>
            <a:r>
              <a:rPr kumimoji="1" lang="en-US" altLang="ja-JP" dirty="0"/>
              <a:t>〕</a:t>
            </a:r>
            <a:r>
              <a:rPr kumimoji="1" lang="ja-JP" altLang="en-US" dirty="0"/>
              <a:t>インドール（別名ＤＭＴ、ジメチルトリプタミン）及びその塩類</a:t>
            </a:r>
            <a:endParaRPr kumimoji="1" lang="en-US" altLang="ja-JP" dirty="0"/>
          </a:p>
          <a:p>
            <a:pPr marL="0" indent="0">
              <a:buNone/>
            </a:pPr>
            <a:r>
              <a:rPr lang="ja-JP" altLang="en-US" dirty="0"/>
              <a:t>を</a:t>
            </a:r>
            <a:r>
              <a:rPr kumimoji="1" lang="ja-JP" altLang="en-US" dirty="0"/>
              <a:t>麻薬と指定している</a:t>
            </a:r>
            <a:endParaRPr kumimoji="1" lang="en-US" altLang="ja-JP" dirty="0"/>
          </a:p>
          <a:p>
            <a:pPr marL="0" indent="0">
              <a:buNone/>
            </a:pPr>
            <a:endParaRPr lang="en-US" altLang="ja-JP" dirty="0"/>
          </a:p>
          <a:p>
            <a:pPr marL="0" indent="0">
              <a:buNone/>
            </a:pPr>
            <a:r>
              <a:rPr kumimoji="1" lang="ja-JP" altLang="en-US" dirty="0"/>
              <a:t>アカシア茶、ミモザ茶は、</a:t>
            </a:r>
            <a:r>
              <a:rPr kumimoji="1" lang="ja-JP" altLang="en-US" sz="2000" b="1" dirty="0"/>
              <a:t>ＤＭＴを含有する物（水溶液）</a:t>
            </a:r>
            <a:r>
              <a:rPr kumimoji="1" lang="ja-JP" altLang="en-US" dirty="0"/>
              <a:t>である</a:t>
            </a:r>
            <a:endParaRPr kumimoji="1" lang="en-US" altLang="ja-JP" dirty="0"/>
          </a:p>
          <a:p>
            <a:pPr marL="0" indent="0">
              <a:buNone/>
            </a:pPr>
            <a:r>
              <a:rPr lang="ja-JP" altLang="en-US" dirty="0"/>
              <a:t>別表第一に</a:t>
            </a:r>
            <a:r>
              <a:rPr kumimoji="1" lang="ja-JP" altLang="en-US" dirty="0"/>
              <a:t>列挙された麻薬の</a:t>
            </a:r>
            <a:r>
              <a:rPr lang="ja-JP" altLang="en-US" b="0" i="0" dirty="0">
                <a:solidFill>
                  <a:srgbClr val="323232"/>
                </a:solidFill>
                <a:effectLst/>
                <a:latin typeface="メイリオ" panose="020B0604030504040204" pitchFamily="50" charset="-128"/>
                <a:ea typeface="メイリオ" panose="020B0604030504040204" pitchFamily="50" charset="-128"/>
              </a:rPr>
              <a:t>いずれかを「含有する物」も麻薬（７６号）</a:t>
            </a:r>
            <a:endParaRPr kumimoji="1" lang="en-US" altLang="ja-JP" dirty="0"/>
          </a:p>
          <a:p>
            <a:pPr marL="0" indent="0">
              <a:buNone/>
            </a:pPr>
            <a:endParaRPr kumimoji="1" lang="en-US" altLang="ja-JP" dirty="0"/>
          </a:p>
          <a:p>
            <a:pPr marL="0" indent="0">
              <a:buNone/>
            </a:pPr>
            <a:r>
              <a:rPr lang="ja-JP" altLang="en-US" dirty="0"/>
              <a:t>したがって、アカシア茶、ミモザ茶は麻薬である</a:t>
            </a:r>
            <a:endParaRPr lang="en-US" altLang="ja-JP" dirty="0"/>
          </a:p>
          <a:p>
            <a:pPr marL="0" indent="0">
              <a:buNone/>
            </a:pPr>
            <a:endParaRPr kumimoji="1" lang="en-US" altLang="ja-JP" dirty="0"/>
          </a:p>
          <a:p>
            <a:pPr marL="0" indent="0" algn="r">
              <a:buNone/>
            </a:pPr>
            <a:r>
              <a:rPr lang="en-US" altLang="ja-JP" dirty="0"/>
              <a:t>※</a:t>
            </a:r>
            <a:r>
              <a:rPr lang="ja-JP" altLang="en-US" dirty="0"/>
              <a:t>６／８　冒頭陳述参照</a:t>
            </a:r>
            <a:endParaRPr kumimoji="1" lang="ja-JP" altLang="en-US" dirty="0"/>
          </a:p>
        </p:txBody>
      </p:sp>
    </p:spTree>
    <p:extLst>
      <p:ext uri="{BB962C8B-B14F-4D97-AF65-F5344CB8AC3E}">
        <p14:creationId xmlns:p14="http://schemas.microsoft.com/office/powerpoint/2010/main" val="391120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EAC439-B9EE-43E2-8636-AD672C4EB8FA}"/>
              </a:ext>
            </a:extLst>
          </p:cNvPr>
          <p:cNvSpPr>
            <a:spLocks noGrp="1"/>
          </p:cNvSpPr>
          <p:nvPr>
            <p:ph type="title"/>
          </p:nvPr>
        </p:nvSpPr>
        <p:spPr/>
        <p:txBody>
          <a:bodyPr/>
          <a:lstStyle/>
          <a:p>
            <a:r>
              <a:rPr kumimoji="1" lang="ja-JP" altLang="en-US" dirty="0"/>
              <a:t>弁護人の反論の骨子</a:t>
            </a:r>
          </a:p>
        </p:txBody>
      </p:sp>
      <p:sp>
        <p:nvSpPr>
          <p:cNvPr id="3" name="コンテンツ プレースホルダー 2">
            <a:extLst>
              <a:ext uri="{FF2B5EF4-FFF2-40B4-BE49-F238E27FC236}">
                <a16:creationId xmlns:a16="http://schemas.microsoft.com/office/drawing/2014/main" id="{1AC13BC3-281F-4B1E-B5C1-60BC8176D0F4}"/>
              </a:ext>
            </a:extLst>
          </p:cNvPr>
          <p:cNvSpPr>
            <a:spLocks noGrp="1"/>
          </p:cNvSpPr>
          <p:nvPr>
            <p:ph idx="1"/>
          </p:nvPr>
        </p:nvSpPr>
        <p:spPr/>
        <p:txBody>
          <a:bodyPr/>
          <a:lstStyle/>
          <a:p>
            <a:pPr marL="0" indent="0">
              <a:buNone/>
            </a:pPr>
            <a:r>
              <a:rPr kumimoji="1" lang="ja-JP" altLang="en-US" sz="2400" dirty="0"/>
              <a:t>①アカシア茶やミモザ茶は植物の一部分である</a:t>
            </a:r>
            <a:endParaRPr kumimoji="1" lang="en-US" altLang="ja-JP" sz="2400" dirty="0"/>
          </a:p>
          <a:p>
            <a:pPr marL="0" indent="0">
              <a:buNone/>
            </a:pPr>
            <a:endParaRPr kumimoji="1" lang="en-US" altLang="ja-JP" dirty="0"/>
          </a:p>
          <a:p>
            <a:pPr marL="0" indent="0">
              <a:buNone/>
            </a:pPr>
            <a:r>
              <a:rPr lang="ja-JP" altLang="en-US" sz="2400" dirty="0"/>
              <a:t>②麻薬の製造に必要な化学的変化がない</a:t>
            </a:r>
            <a:endParaRPr lang="en-US" altLang="ja-JP" sz="2400" dirty="0"/>
          </a:p>
          <a:p>
            <a:pPr marL="0" indent="0">
              <a:buNone/>
            </a:pPr>
            <a:endParaRPr kumimoji="1" lang="en-US" altLang="ja-JP" dirty="0"/>
          </a:p>
          <a:p>
            <a:pPr marL="0" indent="0">
              <a:buNone/>
            </a:pPr>
            <a:r>
              <a:rPr kumimoji="1" lang="ja-JP" altLang="en-US" sz="2400" dirty="0"/>
              <a:t>③明確性の原則に反する（罪刑法定主義違反）</a:t>
            </a:r>
          </a:p>
        </p:txBody>
      </p:sp>
    </p:spTree>
    <p:extLst>
      <p:ext uri="{BB962C8B-B14F-4D97-AF65-F5344CB8AC3E}">
        <p14:creationId xmlns:p14="http://schemas.microsoft.com/office/powerpoint/2010/main" val="367386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EC563-6D6B-45F4-A814-458C7B1C4000}"/>
              </a:ext>
            </a:extLst>
          </p:cNvPr>
          <p:cNvSpPr>
            <a:spLocks noGrp="1"/>
          </p:cNvSpPr>
          <p:nvPr>
            <p:ph type="title"/>
          </p:nvPr>
        </p:nvSpPr>
        <p:spPr/>
        <p:txBody>
          <a:bodyPr/>
          <a:lstStyle/>
          <a:p>
            <a:r>
              <a:rPr kumimoji="1" lang="ja-JP" altLang="en-US" dirty="0"/>
              <a:t>弁護人の反論①</a:t>
            </a:r>
          </a:p>
        </p:txBody>
      </p:sp>
      <p:sp>
        <p:nvSpPr>
          <p:cNvPr id="3" name="コンテンツ プレースホルダー 2">
            <a:extLst>
              <a:ext uri="{FF2B5EF4-FFF2-40B4-BE49-F238E27FC236}">
                <a16:creationId xmlns:a16="http://schemas.microsoft.com/office/drawing/2014/main" id="{1E63C0AB-A71D-4595-B1A3-652ED1BA9D91}"/>
              </a:ext>
            </a:extLst>
          </p:cNvPr>
          <p:cNvSpPr>
            <a:spLocks noGrp="1"/>
          </p:cNvSpPr>
          <p:nvPr>
            <p:ph idx="1"/>
          </p:nvPr>
        </p:nvSpPr>
        <p:spPr>
          <a:xfrm>
            <a:off x="2589212" y="1905000"/>
            <a:ext cx="8915400" cy="4006222"/>
          </a:xfrm>
        </p:spPr>
        <p:txBody>
          <a:bodyPr>
            <a:normAutofit fontScale="92500"/>
          </a:bodyPr>
          <a:lstStyle/>
          <a:p>
            <a:pPr marL="400050" lvl="1" indent="0" fontAlgn="base">
              <a:buNone/>
            </a:pPr>
            <a:endParaRPr lang="en-US" altLang="ja-JP" sz="2000" b="1" dirty="0">
              <a:solidFill>
                <a:srgbClr val="323232"/>
              </a:solidFill>
              <a:latin typeface="メイリオ" panose="020B0604030504040204" pitchFamily="50" charset="-128"/>
              <a:ea typeface="メイリオ" panose="020B0604030504040204" pitchFamily="50" charset="-128"/>
            </a:endParaRPr>
          </a:p>
          <a:p>
            <a:pPr marL="400050" lvl="1" indent="0" fontAlgn="base">
              <a:buNone/>
            </a:pPr>
            <a:r>
              <a:rPr lang="ja-JP" altLang="en-US" sz="2000" b="1" dirty="0">
                <a:solidFill>
                  <a:srgbClr val="323232"/>
                </a:solidFill>
                <a:latin typeface="メイリオ" panose="020B0604030504040204" pitchFamily="50" charset="-128"/>
                <a:ea typeface="メイリオ" panose="020B0604030504040204" pitchFamily="50" charset="-128"/>
              </a:rPr>
              <a:t>アカシア茶、ミモザ茶は</a:t>
            </a:r>
            <a:r>
              <a:rPr lang="ja-JP" altLang="en-US" sz="2400" b="1" dirty="0">
                <a:solidFill>
                  <a:srgbClr val="323232"/>
                </a:solidFill>
                <a:latin typeface="メイリオ" panose="020B0604030504040204" pitchFamily="50" charset="-128"/>
                <a:ea typeface="メイリオ" panose="020B0604030504040204" pitchFamily="50" charset="-128"/>
              </a:rPr>
              <a:t>「植物の一部分」（７６号ロ）</a:t>
            </a:r>
            <a:r>
              <a:rPr lang="ja-JP" altLang="en-US" sz="2000" b="1" dirty="0">
                <a:solidFill>
                  <a:srgbClr val="323232"/>
                </a:solidFill>
                <a:latin typeface="メイリオ" panose="020B0604030504040204" pitchFamily="50" charset="-128"/>
                <a:ea typeface="メイリオ" panose="020B0604030504040204" pitchFamily="50" charset="-128"/>
              </a:rPr>
              <a:t>であり、</a:t>
            </a:r>
            <a:endParaRPr lang="en-US" altLang="ja-JP" sz="2000" b="1" dirty="0">
              <a:solidFill>
                <a:srgbClr val="323232"/>
              </a:solidFill>
              <a:latin typeface="メイリオ" panose="020B0604030504040204" pitchFamily="50" charset="-128"/>
              <a:ea typeface="メイリオ" panose="020B0604030504040204" pitchFamily="50" charset="-128"/>
            </a:endParaRPr>
          </a:p>
          <a:p>
            <a:pPr marL="400050" lvl="1" indent="0" fontAlgn="base">
              <a:buNone/>
            </a:pPr>
            <a:r>
              <a:rPr lang="ja-JP" altLang="en-US" sz="2000" b="1" dirty="0">
                <a:solidFill>
                  <a:srgbClr val="323232"/>
                </a:solidFill>
                <a:latin typeface="メイリオ" panose="020B0604030504040204" pitchFamily="50" charset="-128"/>
                <a:ea typeface="メイリオ" panose="020B0604030504040204" pitchFamily="50" charset="-128"/>
              </a:rPr>
              <a:t>植物は麻薬の定義から除かれているから、</a:t>
            </a:r>
            <a:r>
              <a:rPr lang="ja-JP" altLang="en-US" sz="2400" b="1" dirty="0">
                <a:solidFill>
                  <a:srgbClr val="323232"/>
                </a:solidFill>
                <a:latin typeface="メイリオ" panose="020B0604030504040204" pitchFamily="50" charset="-128"/>
                <a:ea typeface="メイリオ" panose="020B0604030504040204" pitchFamily="50" charset="-128"/>
              </a:rPr>
              <a:t>麻薬ではない（７６号但書）</a:t>
            </a:r>
            <a:endParaRPr lang="en-US" altLang="ja-JP" sz="2400" b="1" dirty="0">
              <a:solidFill>
                <a:srgbClr val="323232"/>
              </a:solidFill>
              <a:latin typeface="メイリオ" panose="020B0604030504040204" pitchFamily="50" charset="-128"/>
              <a:ea typeface="メイリオ" panose="020B0604030504040204" pitchFamily="50" charset="-128"/>
            </a:endParaRPr>
          </a:p>
          <a:p>
            <a:pPr marL="400050" lvl="1" indent="0" fontAlgn="base">
              <a:buNone/>
            </a:pPr>
            <a:endParaRPr lang="en-US" altLang="ja-JP" sz="1800" b="1" i="0" dirty="0">
              <a:solidFill>
                <a:srgbClr val="323232"/>
              </a:solidFill>
              <a:effectLst/>
              <a:latin typeface="メイリオ" panose="020B0604030504040204" pitchFamily="50" charset="-128"/>
              <a:ea typeface="メイリオ" panose="020B0604030504040204" pitchFamily="50" charset="-128"/>
            </a:endParaRPr>
          </a:p>
          <a:p>
            <a:pPr marL="400050" lvl="1" indent="0" fontAlgn="base">
              <a:buNone/>
            </a:pPr>
            <a:r>
              <a:rPr lang="ja-JP" altLang="en-US" sz="1800" b="1" i="0" dirty="0">
                <a:solidFill>
                  <a:srgbClr val="323232"/>
                </a:solidFill>
                <a:effectLst/>
                <a:latin typeface="inherit"/>
                <a:ea typeface="メイリオ" panose="020B0604030504040204" pitchFamily="50" charset="-128"/>
              </a:rPr>
              <a:t>別表第一（再掲）</a:t>
            </a:r>
            <a:endParaRPr lang="en-US" altLang="ja-JP" sz="1800" b="1" i="0" dirty="0">
              <a:solidFill>
                <a:srgbClr val="323232"/>
              </a:solidFill>
              <a:effectLst/>
              <a:latin typeface="inherit"/>
              <a:ea typeface="メイリオ" panose="020B0604030504040204" pitchFamily="50" charset="-128"/>
            </a:endParaRPr>
          </a:p>
          <a:p>
            <a:pPr marL="400050" lvl="1" indent="0" fontAlgn="base">
              <a:buNone/>
            </a:pPr>
            <a:r>
              <a:rPr lang="ja-JP" altLang="en-US" sz="1800" b="1" i="0" dirty="0">
                <a:solidFill>
                  <a:srgbClr val="323232"/>
                </a:solidFill>
                <a:effectLst/>
                <a:latin typeface="inherit"/>
                <a:ea typeface="メイリオ" panose="020B0604030504040204" pitchFamily="50" charset="-128"/>
              </a:rPr>
              <a:t>七十六</a:t>
            </a:r>
            <a:r>
              <a:rPr lang="ja-JP" altLang="en-US" sz="1800" b="0" i="0" dirty="0">
                <a:solidFill>
                  <a:srgbClr val="323232"/>
                </a:solidFill>
                <a:effectLst/>
                <a:latin typeface="メイリオ" panose="020B0604030504040204" pitchFamily="50" charset="-128"/>
                <a:ea typeface="メイリオ" panose="020B0604030504040204" pitchFamily="50" charset="-128"/>
              </a:rPr>
              <a:t>　前各号に掲げる物のいずれかを含有する物であつて、あへん以外のもの。ただし、次に掲げるものを除く。</a:t>
            </a:r>
          </a:p>
          <a:p>
            <a:pPr marL="400050" lvl="1" indent="0" fontAlgn="base">
              <a:buNone/>
            </a:pPr>
            <a:r>
              <a:rPr lang="ja-JP" altLang="en-US" sz="1800" b="1" i="0" dirty="0">
                <a:solidFill>
                  <a:srgbClr val="323232"/>
                </a:solidFill>
                <a:effectLst/>
                <a:latin typeface="inherit"/>
                <a:ea typeface="メイリオ" panose="020B0604030504040204" pitchFamily="50" charset="-128"/>
              </a:rPr>
              <a:t>ロ</a:t>
            </a:r>
            <a:r>
              <a:rPr lang="ja-JP" altLang="en-US" sz="1800" b="0" i="0" dirty="0">
                <a:solidFill>
                  <a:srgbClr val="323232"/>
                </a:solidFill>
                <a:effectLst/>
                <a:latin typeface="メイリオ" panose="020B0604030504040204" pitchFamily="50" charset="-128"/>
                <a:ea typeface="メイリオ" panose="020B0604030504040204" pitchFamily="50" charset="-128"/>
              </a:rPr>
              <a:t>　</a:t>
            </a:r>
            <a:r>
              <a:rPr lang="ja-JP" altLang="en-US" sz="2200" b="1" i="0" dirty="0">
                <a:solidFill>
                  <a:srgbClr val="323232"/>
                </a:solidFill>
                <a:effectLst/>
                <a:latin typeface="メイリオ" panose="020B0604030504040204" pitchFamily="50" charset="-128"/>
                <a:ea typeface="メイリオ" panose="020B0604030504040204" pitchFamily="50" charset="-128"/>
              </a:rPr>
              <a:t>麻薬原料植物以外の植物（その一部分を含む。）</a:t>
            </a:r>
          </a:p>
          <a:p>
            <a:endParaRPr kumimoji="1" lang="en-US" altLang="ja-JP" sz="2000" dirty="0"/>
          </a:p>
          <a:p>
            <a:pPr marL="0" indent="0" algn="r">
              <a:buNone/>
            </a:pPr>
            <a:r>
              <a:rPr lang="en-US" altLang="ja-JP" sz="2000" dirty="0"/>
              <a:t>※</a:t>
            </a:r>
            <a:r>
              <a:rPr lang="ja-JP" altLang="en-US" sz="2000" dirty="0"/>
              <a:t>　６／８公訴事実に対する意見陳述参照</a:t>
            </a:r>
            <a:endParaRPr kumimoji="1" lang="ja-JP" altLang="en-US" sz="2000" dirty="0"/>
          </a:p>
        </p:txBody>
      </p:sp>
    </p:spTree>
    <p:extLst>
      <p:ext uri="{BB962C8B-B14F-4D97-AF65-F5344CB8AC3E}">
        <p14:creationId xmlns:p14="http://schemas.microsoft.com/office/powerpoint/2010/main" val="4145400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ABCABD-66E2-4482-A8FB-FBCD864D917C}"/>
              </a:ext>
            </a:extLst>
          </p:cNvPr>
          <p:cNvSpPr>
            <a:spLocks noGrp="1"/>
          </p:cNvSpPr>
          <p:nvPr>
            <p:ph type="title"/>
          </p:nvPr>
        </p:nvSpPr>
        <p:spPr/>
        <p:txBody>
          <a:bodyPr/>
          <a:lstStyle/>
          <a:p>
            <a:r>
              <a:rPr kumimoji="1" lang="ja-JP" altLang="en-US" dirty="0"/>
              <a:t>検察官の再反論</a:t>
            </a:r>
            <a:r>
              <a:rPr kumimoji="1" lang="ja-JP" altLang="en-US" sz="2800" dirty="0"/>
              <a:t>（反論①に対し）</a:t>
            </a:r>
            <a:endParaRPr kumimoji="1" lang="ja-JP" altLang="en-US" dirty="0"/>
          </a:p>
        </p:txBody>
      </p:sp>
      <p:sp>
        <p:nvSpPr>
          <p:cNvPr id="3" name="コンテンツ プレースホルダー 2">
            <a:extLst>
              <a:ext uri="{FF2B5EF4-FFF2-40B4-BE49-F238E27FC236}">
                <a16:creationId xmlns:a16="http://schemas.microsoft.com/office/drawing/2014/main" id="{97992BE7-D253-46BF-87A4-5E2619BF6487}"/>
              </a:ext>
            </a:extLst>
          </p:cNvPr>
          <p:cNvSpPr>
            <a:spLocks noGrp="1"/>
          </p:cNvSpPr>
          <p:nvPr>
            <p:ph idx="1"/>
          </p:nvPr>
        </p:nvSpPr>
        <p:spPr>
          <a:xfrm>
            <a:off x="2589212" y="1828800"/>
            <a:ext cx="8915400" cy="4082422"/>
          </a:xfrm>
        </p:spPr>
        <p:txBody>
          <a:bodyPr/>
          <a:lstStyle/>
          <a:p>
            <a:endParaRPr kumimoji="1" lang="en-US" altLang="ja-JP" sz="2000" b="1" dirty="0"/>
          </a:p>
          <a:p>
            <a:pPr marL="0" indent="0">
              <a:buNone/>
            </a:pPr>
            <a:r>
              <a:rPr kumimoji="1" lang="ja-JP" altLang="en-US" sz="2000" b="1" dirty="0"/>
              <a:t>アカシア茶やミモザ茶は植物ではない</a:t>
            </a:r>
            <a:endParaRPr kumimoji="1" lang="en-US" altLang="ja-JP" sz="2000" b="1" dirty="0"/>
          </a:p>
          <a:p>
            <a:pPr marL="0" indent="0">
              <a:buNone/>
            </a:pPr>
            <a:r>
              <a:rPr kumimoji="1" lang="ja-JP" altLang="en-US" dirty="0"/>
              <a:t>植物からＤＭＴという特定成分を溶媒によって分離し抽出した液体であり、これが植物に当たらないことは健全な社会常識に照らして明らか</a:t>
            </a:r>
            <a:endParaRPr kumimoji="1" lang="en-US" altLang="ja-JP" dirty="0"/>
          </a:p>
          <a:p>
            <a:pPr marL="0" indent="0" algn="r">
              <a:buNone/>
            </a:pPr>
            <a:r>
              <a:rPr kumimoji="1" lang="en-US" altLang="ja-JP" dirty="0"/>
              <a:t>※</a:t>
            </a:r>
            <a:r>
              <a:rPr kumimoji="1" lang="ja-JP" altLang="en-US" dirty="0"/>
              <a:t>　８／２６検察官意見書</a:t>
            </a:r>
            <a:endParaRPr lang="en-US" altLang="ja-JP" dirty="0"/>
          </a:p>
          <a:p>
            <a:pPr marL="0" indent="0">
              <a:buNone/>
            </a:pPr>
            <a:endParaRPr kumimoji="1"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t>健全な社会常識とは何？</a:t>
            </a:r>
            <a:endParaRPr kumimoji="1" lang="en-US" altLang="ja-JP" dirty="0"/>
          </a:p>
          <a:p>
            <a:pPr marL="0" indent="0">
              <a:buNone/>
            </a:pPr>
            <a:r>
              <a:rPr lang="ja-JP" altLang="en-US" dirty="0"/>
              <a:t>この溶媒とは水（お湯）のこと</a:t>
            </a:r>
            <a:endParaRPr kumimoji="1" lang="en-US" altLang="ja-JP" dirty="0"/>
          </a:p>
        </p:txBody>
      </p:sp>
    </p:spTree>
    <p:extLst>
      <p:ext uri="{BB962C8B-B14F-4D97-AF65-F5344CB8AC3E}">
        <p14:creationId xmlns:p14="http://schemas.microsoft.com/office/powerpoint/2010/main" val="361707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098DF8-B98E-493C-9FCD-983096EBE4CF}"/>
              </a:ext>
            </a:extLst>
          </p:cNvPr>
          <p:cNvSpPr>
            <a:spLocks noGrp="1"/>
          </p:cNvSpPr>
          <p:nvPr>
            <p:ph type="title"/>
          </p:nvPr>
        </p:nvSpPr>
        <p:spPr/>
        <p:txBody>
          <a:bodyPr/>
          <a:lstStyle/>
          <a:p>
            <a:r>
              <a:rPr kumimoji="1" lang="ja-JP" altLang="en-US" dirty="0"/>
              <a:t>青井硝子氏の反論</a:t>
            </a:r>
          </a:p>
        </p:txBody>
      </p:sp>
      <p:sp>
        <p:nvSpPr>
          <p:cNvPr id="3" name="コンテンツ プレースホルダー 2">
            <a:extLst>
              <a:ext uri="{FF2B5EF4-FFF2-40B4-BE49-F238E27FC236}">
                <a16:creationId xmlns:a16="http://schemas.microsoft.com/office/drawing/2014/main" id="{07CABEE8-FBF9-417C-BDD6-79D6902BDBA3}"/>
              </a:ext>
            </a:extLst>
          </p:cNvPr>
          <p:cNvSpPr>
            <a:spLocks noGrp="1"/>
          </p:cNvSpPr>
          <p:nvPr>
            <p:ph idx="1"/>
          </p:nvPr>
        </p:nvSpPr>
        <p:spPr>
          <a:xfrm>
            <a:off x="2589212" y="1771650"/>
            <a:ext cx="8915400" cy="4139572"/>
          </a:xfrm>
        </p:spPr>
        <p:txBody>
          <a:bodyPr/>
          <a:lstStyle/>
          <a:p>
            <a:pPr marL="0" indent="0">
              <a:buNone/>
            </a:pPr>
            <a:r>
              <a:rPr kumimoji="1" lang="ja-JP" altLang="en-US" sz="2000" dirty="0"/>
              <a:t>お茶は「ＤＭＴを含有する水溶液」ではなく、</a:t>
            </a:r>
            <a:r>
              <a:rPr kumimoji="1" lang="ja-JP" altLang="en-US" sz="2400" b="1" dirty="0"/>
              <a:t>「植物性アルカロイドや植物性ポリフェノールや粗セルロース塊等を含有するコロイド溶液」</a:t>
            </a:r>
            <a:r>
              <a:rPr kumimoji="1" lang="ja-JP" altLang="en-US" sz="2000" dirty="0"/>
              <a:t>である</a:t>
            </a:r>
            <a:endParaRPr kumimoji="1" lang="en-US" altLang="ja-JP" sz="2000" dirty="0"/>
          </a:p>
          <a:p>
            <a:pPr marL="0" indent="0">
              <a:buNone/>
            </a:pPr>
            <a:endParaRPr lang="en-US" altLang="ja-JP" dirty="0"/>
          </a:p>
          <a:p>
            <a:pPr marL="0" indent="0">
              <a:buNone/>
            </a:pPr>
            <a:r>
              <a:rPr lang="ja-JP" altLang="en-US" sz="2000" b="1" dirty="0"/>
              <a:t>クジラは魚ですか？こうもりは鳥ですか？今立っているこの地面は星ですか？</a:t>
            </a:r>
            <a:endParaRPr lang="en-US" altLang="ja-JP" sz="2000" b="1" dirty="0"/>
          </a:p>
          <a:p>
            <a:pPr marL="0" indent="0">
              <a:buNone/>
            </a:pPr>
            <a:r>
              <a:rPr kumimoji="1" lang="ja-JP" altLang="en-US" dirty="0"/>
              <a:t>検察官は客観的、科学的事実を述べず、主観の世界でお茶は植物ではないと述べている</a:t>
            </a:r>
            <a:endParaRPr kumimoji="1" lang="en-US" altLang="ja-JP" dirty="0"/>
          </a:p>
          <a:p>
            <a:pPr marL="0" indent="0">
              <a:buNone/>
            </a:pPr>
            <a:endParaRPr kumimoji="1" lang="en-US" altLang="ja-JP" dirty="0"/>
          </a:p>
          <a:p>
            <a:pPr marL="0" indent="0">
              <a:buNone/>
            </a:pPr>
            <a:r>
              <a:rPr lang="ja-JP" altLang="en-US" sz="2000" b="1" dirty="0"/>
              <a:t>地動説を唱えて処罰された中世のガリレオ裁判を繰り返すのか</a:t>
            </a:r>
            <a:endParaRPr kumimoji="1" lang="ja-JP" altLang="en-US" sz="2000" b="1" dirty="0"/>
          </a:p>
        </p:txBody>
      </p:sp>
    </p:spTree>
    <p:extLst>
      <p:ext uri="{BB962C8B-B14F-4D97-AF65-F5344CB8AC3E}">
        <p14:creationId xmlns:p14="http://schemas.microsoft.com/office/powerpoint/2010/main" val="93176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CFB88B-156B-4E05-B57E-6A47B8FD1F02}"/>
              </a:ext>
            </a:extLst>
          </p:cNvPr>
          <p:cNvSpPr>
            <a:spLocks noGrp="1"/>
          </p:cNvSpPr>
          <p:nvPr>
            <p:ph type="title"/>
          </p:nvPr>
        </p:nvSpPr>
        <p:spPr/>
        <p:txBody>
          <a:bodyPr/>
          <a:lstStyle/>
          <a:p>
            <a:r>
              <a:rPr kumimoji="1" lang="ja-JP" altLang="en-US" dirty="0"/>
              <a:t>弁護人の反論①</a:t>
            </a:r>
          </a:p>
        </p:txBody>
      </p:sp>
      <p:sp>
        <p:nvSpPr>
          <p:cNvPr id="3" name="コンテンツ プレースホルダー 2">
            <a:extLst>
              <a:ext uri="{FF2B5EF4-FFF2-40B4-BE49-F238E27FC236}">
                <a16:creationId xmlns:a16="http://schemas.microsoft.com/office/drawing/2014/main" id="{6442FDE7-1844-4B00-B71C-AF401FD35DF8}"/>
              </a:ext>
            </a:extLst>
          </p:cNvPr>
          <p:cNvSpPr>
            <a:spLocks noGrp="1"/>
          </p:cNvSpPr>
          <p:nvPr>
            <p:ph idx="1"/>
          </p:nvPr>
        </p:nvSpPr>
        <p:spPr>
          <a:xfrm>
            <a:off x="2589212" y="2085975"/>
            <a:ext cx="8915400" cy="3825247"/>
          </a:xfrm>
        </p:spPr>
        <p:txBody>
          <a:bodyPr>
            <a:normAutofit/>
          </a:bodyPr>
          <a:lstStyle/>
          <a:p>
            <a:pPr marL="0" indent="0">
              <a:buNone/>
            </a:pPr>
            <a:r>
              <a:rPr lang="ja-JP" altLang="en-US" sz="2400" b="1" dirty="0"/>
              <a:t>アカシア茶やミモザ茶が植物の一部分であるといえる理由</a:t>
            </a:r>
            <a:endParaRPr lang="en-US" altLang="ja-JP" sz="2400" b="1" dirty="0"/>
          </a:p>
          <a:p>
            <a:pPr marL="0" indent="0">
              <a:buNone/>
            </a:pPr>
            <a:endParaRPr kumimoji="1" lang="en-US" altLang="ja-JP" sz="2000" dirty="0"/>
          </a:p>
          <a:p>
            <a:pPr marL="0" indent="0">
              <a:buNone/>
            </a:pPr>
            <a:r>
              <a:rPr kumimoji="1" lang="ja-JP" altLang="en-US" sz="2000" dirty="0"/>
              <a:t>茶殻やコロイド粒子などの固体部分と混合している</a:t>
            </a:r>
            <a:endParaRPr kumimoji="1" lang="en-US" altLang="ja-JP" sz="2000" dirty="0"/>
          </a:p>
          <a:p>
            <a:pPr marL="0" indent="0">
              <a:buNone/>
            </a:pPr>
            <a:r>
              <a:rPr lang="ja-JP" altLang="en-US" sz="2000" dirty="0"/>
              <a:t>液体部分の溶質は植物から抽出された植物成分</a:t>
            </a:r>
            <a:endParaRPr lang="en-US" altLang="ja-JP" sz="2000" dirty="0"/>
          </a:p>
          <a:p>
            <a:pPr marL="0" indent="0">
              <a:buNone/>
            </a:pPr>
            <a:r>
              <a:rPr kumimoji="1" lang="ja-JP" altLang="en-US" sz="2000" dirty="0"/>
              <a:t>「液体＝植物でない」は成り立たない（果汁、樹液、ヒトヨタケなど）</a:t>
            </a:r>
            <a:endParaRPr kumimoji="1" lang="en-US" altLang="ja-JP" sz="2000" dirty="0"/>
          </a:p>
          <a:p>
            <a:pPr marL="0" indent="0">
              <a:buNone/>
            </a:pPr>
            <a:endParaRPr kumimoji="1" lang="ja-JP" altLang="en-US" sz="2000" dirty="0"/>
          </a:p>
        </p:txBody>
      </p:sp>
    </p:spTree>
    <p:extLst>
      <p:ext uri="{BB962C8B-B14F-4D97-AF65-F5344CB8AC3E}">
        <p14:creationId xmlns:p14="http://schemas.microsoft.com/office/powerpoint/2010/main" val="4216992028"/>
      </p:ext>
    </p:extLst>
  </p:cSld>
  <p:clrMapOvr>
    <a:masterClrMapping/>
  </p:clrMapOvr>
</p:sld>
</file>

<file path=ppt/theme/theme1.xml><?xml version="1.0" encoding="utf-8"?>
<a:theme xmlns:a="http://schemas.openxmlformats.org/drawingml/2006/main" name="ウィスプ">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2263</TotalTime>
  <Words>3387</Words>
  <Application>Microsoft Office PowerPoint</Application>
  <PresentationFormat>ワイド画面</PresentationFormat>
  <Paragraphs>297</Paragraphs>
  <Slides>36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36</vt:i4>
      </vt:variant>
    </vt:vector>
  </HeadingPairs>
  <TitlesOfParts>
    <vt:vector size="42" baseType="lpstr">
      <vt:lpstr>inherit</vt:lpstr>
      <vt:lpstr>メイリオ</vt:lpstr>
      <vt:lpstr>Arial</vt:lpstr>
      <vt:lpstr>Century Gothic</vt:lpstr>
      <vt:lpstr>Wingdings 3</vt:lpstr>
      <vt:lpstr>ウィスプ</vt:lpstr>
      <vt:lpstr>青井硝子裁判の争点について</vt:lpstr>
      <vt:lpstr>争点の核心</vt:lpstr>
      <vt:lpstr>検察官の主張</vt:lpstr>
      <vt:lpstr>検察官の主張</vt:lpstr>
      <vt:lpstr>弁護人の反論の骨子</vt:lpstr>
      <vt:lpstr>弁護人の反論①</vt:lpstr>
      <vt:lpstr>検察官の再反論（反論①に対し）</vt:lpstr>
      <vt:lpstr>青井硝子氏の反論</vt:lpstr>
      <vt:lpstr>弁護人の反論①</vt:lpstr>
      <vt:lpstr>弁護人の反論①</vt:lpstr>
      <vt:lpstr>弁護人の反論②</vt:lpstr>
      <vt:lpstr>弁護人の反論③</vt:lpstr>
      <vt:lpstr>弁護人の反論③</vt:lpstr>
      <vt:lpstr>弁護人の反論③</vt:lpstr>
      <vt:lpstr>検察官の再反論？（反論③に対し）</vt:lpstr>
      <vt:lpstr>それでも麻薬と判断された場合</vt:lpstr>
      <vt:lpstr>宗教的行為として無罪とした国も </vt:lpstr>
      <vt:lpstr>アヤワスカの薬効について</vt:lpstr>
      <vt:lpstr>従来の捜査当局の見解はどうだったか</vt:lpstr>
      <vt:lpstr>７つの公訴事実</vt:lpstr>
      <vt:lpstr>麻薬製造、施用の幇助（①事件）</vt:lpstr>
      <vt:lpstr>麻薬製造、施用の幇助（①事件）</vt:lpstr>
      <vt:lpstr>麻薬製造、施用の幇助（①事件）</vt:lpstr>
      <vt:lpstr>麻薬製造、施用の幇助（①事件）</vt:lpstr>
      <vt:lpstr>麻薬所持（②事件）</vt:lpstr>
      <vt:lpstr>麻薬所持（②事件）</vt:lpstr>
      <vt:lpstr>麻薬施用（③事件）</vt:lpstr>
      <vt:lpstr>麻薬施用（③事件）</vt:lpstr>
      <vt:lpstr>麻薬施用（③事件）</vt:lpstr>
      <vt:lpstr>原材料提供（④～⑥事件）</vt:lpstr>
      <vt:lpstr>原材料提供（④～⑥事件）</vt:lpstr>
      <vt:lpstr>原材料提供（④～⑥事件）</vt:lpstr>
      <vt:lpstr>原材料提供（④～⑥事件）</vt:lpstr>
      <vt:lpstr>原材料提供（④～⑥事件）</vt:lpstr>
      <vt:lpstr>麻薬製造幇助（⑦事件）</vt:lpstr>
      <vt:lpstr>麻薬製造幇助（⑦事件）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青井硝子裁判の争点</dc:title>
  <dc:creator>大貴 喜久山</dc:creator>
  <cp:lastModifiedBy>青井 硝子</cp:lastModifiedBy>
  <cp:revision>21</cp:revision>
  <dcterms:created xsi:type="dcterms:W3CDTF">2020-12-19T03:53:50Z</dcterms:created>
  <dcterms:modified xsi:type="dcterms:W3CDTF">2021-03-11T04:04:47Z</dcterms:modified>
</cp:coreProperties>
</file>